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9"/>
  </p:notesMasterIdLst>
  <p:sldIdLst>
    <p:sldId id="454" r:id="rId5"/>
    <p:sldId id="256" r:id="rId6"/>
    <p:sldId id="269" r:id="rId7"/>
    <p:sldId id="257" r:id="rId8"/>
    <p:sldId id="270" r:id="rId9"/>
    <p:sldId id="264" r:id="rId10"/>
    <p:sldId id="265" r:id="rId11"/>
    <p:sldId id="271" r:id="rId12"/>
    <p:sldId id="260" r:id="rId13"/>
    <p:sldId id="455" r:id="rId14"/>
    <p:sldId id="262" r:id="rId15"/>
    <p:sldId id="267" r:id="rId16"/>
    <p:sldId id="266" r:id="rId17"/>
    <p:sldId id="268" r:id="rId18"/>
  </p:sldIdLst>
  <p:sldSz cx="12192000" cy="6858000"/>
  <p:notesSz cx="6858000" cy="9144000"/>
  <p:embeddedFontLst>
    <p:embeddedFont>
      <p:font typeface="Avenir Next LT Pro Medium" panose="020B0604020202020204" charset="0"/>
      <p:regular r:id="rId20"/>
    </p:embeddedFont>
    <p:embeddedFont>
      <p:font typeface="Avenir Next LT Pro Regular" panose="020B0604020202020204" charset="0"/>
      <p:regular r:id="rId21"/>
      <p:bold r:id="rId22"/>
      <p:italic r:id="rId23"/>
      <p:boldItalic r:id="rId24"/>
    </p:embeddedFont>
    <p:embeddedFont>
      <p:font typeface="Bell MT" panose="02020503060305020303" pitchFamily="18" charset="0"/>
      <p:regular r:id="rId25"/>
      <p:bold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" id="{EB145A90-115A-4568-A751-8ED9162348ED}">
          <p14:sldIdLst>
            <p14:sldId id="454"/>
          </p14:sldIdLst>
        </p14:section>
        <p14:section name="Presentation Slides" id="{36911F67-C573-428F-80D4-ED1EB1E903D7}">
          <p14:sldIdLst>
            <p14:sldId id="256"/>
            <p14:sldId id="269"/>
            <p14:sldId id="257"/>
            <p14:sldId id="270"/>
            <p14:sldId id="264"/>
            <p14:sldId id="265"/>
            <p14:sldId id="271"/>
            <p14:sldId id="260"/>
            <p14:sldId id="455"/>
            <p14:sldId id="262"/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 Jung" initials="BJ" lastIdx="48" clrIdx="0">
    <p:extLst>
      <p:ext uri="{19B8F6BF-5375-455C-9EA6-DF929625EA0E}">
        <p15:presenceInfo xmlns:p15="http://schemas.microsoft.com/office/powerpoint/2012/main" userId="441a26bcc2189a40" providerId="Windows Live"/>
      </p:ext>
    </p:extLst>
  </p:cmAuthor>
  <p:cmAuthor id="2" name="Venugopala Chalamala" initials="VC" lastIdx="14" clrIdx="1">
    <p:extLst>
      <p:ext uri="{19B8F6BF-5375-455C-9EA6-DF929625EA0E}">
        <p15:presenceInfo xmlns:p15="http://schemas.microsoft.com/office/powerpoint/2012/main" userId="S::venu.chalamala@atlassystems.com::e24e5115-ebe9-4acd-8c48-edf99d9321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31F"/>
    <a:srgbClr val="3A5C84"/>
    <a:srgbClr val="A5A5A5"/>
    <a:srgbClr val="50A9F8"/>
    <a:srgbClr val="EFB476"/>
    <a:srgbClr val="4CA5FF"/>
    <a:srgbClr val="4FAAFF"/>
    <a:srgbClr val="26A1DA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1" autoAdjust="0"/>
    <p:restoredTop sz="93447" autoAdjust="0"/>
  </p:normalViewPr>
  <p:slideViewPr>
    <p:cSldViewPr snapToGrid="0">
      <p:cViewPr varScale="1">
        <p:scale>
          <a:sx n="103" d="100"/>
          <a:sy n="103" d="100"/>
        </p:scale>
        <p:origin x="88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F2BFF-9380-4E33-B361-FC5C88293E8E}" type="datetimeFigureOut">
              <a:rPr lang="en-US" smtClean="0"/>
              <a:t>6/10/2023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25508-E47F-4AF8-B737-7155C4624F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2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DDE3E-8047-8445-BB0A-02F0D76AFD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545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Virtual machine costing is excluded.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25508-E47F-4AF8-B737-7155C4624F3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82B5-150A-4D41-8629-58EB62121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546" y="2001838"/>
            <a:ext cx="4777946" cy="1381125"/>
          </a:xfrm>
        </p:spPr>
        <p:txBody>
          <a:bodyPr anchor="b">
            <a:normAutofit/>
          </a:bodyPr>
          <a:lstStyle>
            <a:lvl1pPr algn="l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17F9A-6CA4-4638-A5C3-6786310E21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11545" y="3602038"/>
            <a:ext cx="4777945" cy="58816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57F4F-F06A-4C6E-90D3-A66DA0CEC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1975" y="5626100"/>
            <a:ext cx="4776788" cy="365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rgbClr val="44B980"/>
                </a:solidFill>
              </a:defRPr>
            </a:lvl2pPr>
            <a:lvl3pPr marL="914400" indent="0">
              <a:buNone/>
              <a:defRPr sz="1600">
                <a:solidFill>
                  <a:srgbClr val="44B980"/>
                </a:solidFill>
              </a:defRPr>
            </a:lvl3pPr>
            <a:lvl4pPr marL="1371600" indent="0">
              <a:buNone/>
              <a:defRPr sz="1400">
                <a:solidFill>
                  <a:srgbClr val="44B980"/>
                </a:solidFill>
              </a:defRPr>
            </a:lvl4pPr>
            <a:lvl5pPr marL="1828800" indent="0">
              <a:buNone/>
              <a:defRPr sz="1400">
                <a:solidFill>
                  <a:srgbClr val="44B98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18562FE-8192-4606-B0C3-6864BA4061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1975" y="5991225"/>
            <a:ext cx="4776788" cy="36512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44B98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rgbClr val="44B980"/>
                </a:solidFill>
              </a:defRPr>
            </a:lvl2pPr>
            <a:lvl3pPr marL="914400" indent="0">
              <a:buNone/>
              <a:defRPr sz="1600">
                <a:solidFill>
                  <a:srgbClr val="44B980"/>
                </a:solidFill>
              </a:defRPr>
            </a:lvl3pPr>
            <a:lvl4pPr marL="1371600" indent="0">
              <a:buNone/>
              <a:defRPr sz="1400">
                <a:solidFill>
                  <a:srgbClr val="44B980"/>
                </a:solidFill>
              </a:defRPr>
            </a:lvl4pPr>
            <a:lvl5pPr marL="1828800" indent="0">
              <a:buNone/>
              <a:defRPr sz="1400">
                <a:solidFill>
                  <a:srgbClr val="44B98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5AE65-6143-0D54-06C5-1C20FAAFA761}"/>
              </a:ext>
            </a:extLst>
          </p:cNvPr>
          <p:cNvSpPr/>
          <p:nvPr userDrawn="1"/>
        </p:nvSpPr>
        <p:spPr>
          <a:xfrm>
            <a:off x="507102" y="6579339"/>
            <a:ext cx="1444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©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Atlas Systems 2023</a:t>
            </a:r>
          </a:p>
        </p:txBody>
      </p:sp>
    </p:spTree>
    <p:extLst>
      <p:ext uri="{BB962C8B-B14F-4D97-AF65-F5344CB8AC3E}">
        <p14:creationId xmlns:p14="http://schemas.microsoft.com/office/powerpoint/2010/main" val="91649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1F504B-AE1C-451C-B9EE-098B3BF9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8467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Confidential Information - Not for Distribution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B3B709B-14BD-4174-AB3F-36582412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3267" y="6356350"/>
            <a:ext cx="630620" cy="3651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5DC1F6-7AC0-4446-93B5-A94DDF01B2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6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B07AE-81D5-4DDB-A2AD-74F42943E949}"/>
              </a:ext>
            </a:extLst>
          </p:cNvPr>
          <p:cNvGrpSpPr/>
          <p:nvPr userDrawn="1"/>
        </p:nvGrpSpPr>
        <p:grpSpPr>
          <a:xfrm>
            <a:off x="6194322" y="2870452"/>
            <a:ext cx="5430473" cy="3982348"/>
            <a:chOff x="8875713" y="792163"/>
            <a:chExt cx="428625" cy="314325"/>
          </a:xfrm>
          <a:solidFill>
            <a:schemeClr val="bg1">
              <a:lumMod val="95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9B8EFBC-890C-45F8-8ECC-6FC1B0C8B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713" y="792163"/>
              <a:ext cx="309562" cy="314325"/>
            </a:xfrm>
            <a:custGeom>
              <a:avLst/>
              <a:gdLst>
                <a:gd name="T0" fmla="*/ 195 w 195"/>
                <a:gd name="T1" fmla="*/ 198 h 198"/>
                <a:gd name="T2" fmla="*/ 156 w 195"/>
                <a:gd name="T3" fmla="*/ 198 h 198"/>
                <a:gd name="T4" fmla="*/ 97 w 195"/>
                <a:gd name="T5" fmla="*/ 75 h 198"/>
                <a:gd name="T6" fmla="*/ 39 w 195"/>
                <a:gd name="T7" fmla="*/ 198 h 198"/>
                <a:gd name="T8" fmla="*/ 0 w 195"/>
                <a:gd name="T9" fmla="*/ 198 h 198"/>
                <a:gd name="T10" fmla="*/ 97 w 195"/>
                <a:gd name="T11" fmla="*/ 0 h 198"/>
                <a:gd name="T12" fmla="*/ 195 w 195"/>
                <a:gd name="T13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198">
                  <a:moveTo>
                    <a:pt x="195" y="198"/>
                  </a:moveTo>
                  <a:lnTo>
                    <a:pt x="156" y="198"/>
                  </a:lnTo>
                  <a:lnTo>
                    <a:pt x="97" y="75"/>
                  </a:lnTo>
                  <a:lnTo>
                    <a:pt x="39" y="198"/>
                  </a:lnTo>
                  <a:lnTo>
                    <a:pt x="0" y="198"/>
                  </a:lnTo>
                  <a:lnTo>
                    <a:pt x="97" y="0"/>
                  </a:lnTo>
                  <a:lnTo>
                    <a:pt x="195" y="1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267DC1FA-FE22-4691-9C8E-B1B69312C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363" y="792163"/>
              <a:ext cx="53975" cy="3143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A382B5-150A-4D41-8629-58EB62121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054" y="934244"/>
            <a:ext cx="7635446" cy="2448719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35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30B-6B3A-BC81-0051-9C4F68818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E805A-C3AB-098C-46D5-A5B61AB56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5BEB-F64E-6213-B2DD-66F81AB9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D60D-D2D5-45DC-A6EE-43C2F47C647A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1B3C0-F4FA-CBA8-1B9C-2C18CB8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303E-2C52-46A1-9F9B-0C66D310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44E1F-1C1F-4C02-9A6A-3DC410493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6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90A4-2E9D-48B9-8C7A-89C1CA19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3EF1E-FFF3-4B5C-9B8C-BE059D5E0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977140-C181-4B21-8377-50CE5B947488}"/>
              </a:ext>
            </a:extLst>
          </p:cNvPr>
          <p:cNvCxnSpPr>
            <a:cxnSpLocks/>
          </p:cNvCxnSpPr>
          <p:nvPr userDrawn="1"/>
        </p:nvCxnSpPr>
        <p:spPr>
          <a:xfrm>
            <a:off x="0" y="36092"/>
            <a:ext cx="1219200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tx1"/>
                </a:gs>
                <a:gs pos="99115">
                  <a:schemeClr val="accent1"/>
                </a:gs>
                <a:gs pos="50000">
                  <a:srgbClr val="096DC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3A254C-912C-4812-83D9-69F2C2C7F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846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Confidential Information - Not for Distribution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F83078-058B-43D5-B0BE-E7DB11726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267" y="6356350"/>
            <a:ext cx="630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5DC1F6-7AC0-4446-93B5-A94DDF01B22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364D28-FF10-4176-95F1-69169922D12A}"/>
              </a:ext>
            </a:extLst>
          </p:cNvPr>
          <p:cNvCxnSpPr/>
          <p:nvPr userDrawn="1"/>
        </p:nvCxnSpPr>
        <p:spPr>
          <a:xfrm>
            <a:off x="11178540" y="6356350"/>
            <a:ext cx="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1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80" r:id="rId3"/>
    <p:sldLayoutId id="214748368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96DC4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>
          <a:solidFill>
            <a:srgbClr val="52525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>
          <a:solidFill>
            <a:srgbClr val="52525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b="0" i="0" kern="1200">
          <a:solidFill>
            <a:srgbClr val="52525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>
          <a:solidFill>
            <a:srgbClr val="52525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>
          <a:solidFill>
            <a:srgbClr val="52525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microsoft.com/office/2007/relationships/hdphoto" Target="../media/hdphoto5.wdp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5" Type="http://schemas.openxmlformats.org/officeDocument/2006/relationships/image" Target="../media/image1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9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microsoft.com/office/2007/relationships/hdphoto" Target="../media/hdphoto5.wdp"/><Relationship Id="rId17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5.png"/><Relationship Id="rId15" Type="http://schemas.openxmlformats.org/officeDocument/2006/relationships/image" Target="../media/image14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0C9555-DAA6-B6F1-48E3-75188C053C98}"/>
              </a:ext>
            </a:extLst>
          </p:cNvPr>
          <p:cNvSpPr txBox="1"/>
          <p:nvPr/>
        </p:nvSpPr>
        <p:spPr>
          <a:xfrm>
            <a:off x="6580049" y="2262060"/>
            <a:ext cx="5384128" cy="127101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300" dirty="0">
                <a:solidFill>
                  <a:schemeClr val="accent2"/>
                </a:solidFill>
                <a:latin typeface="+mj-lt"/>
                <a:cs typeface="Arial"/>
              </a:rPr>
              <a:t>AZURE VIRTUAL MACHINE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>
                <a:latin typeface="+mj-lt"/>
                <a:cs typeface="Arial"/>
              </a:rPr>
              <a:t>ARCHITECTURAL REVIEW</a:t>
            </a:r>
          </a:p>
        </p:txBody>
      </p: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590BFDD9-1A67-81A7-178B-C1DA0A57CBFA}"/>
              </a:ext>
            </a:extLst>
          </p:cNvPr>
          <p:cNvSpPr txBox="1">
            <a:spLocks/>
          </p:cNvSpPr>
          <p:nvPr/>
        </p:nvSpPr>
        <p:spPr>
          <a:xfrm>
            <a:off x="6580048" y="4889104"/>
            <a:ext cx="414731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i="0" kern="1200">
                <a:solidFill>
                  <a:srgbClr val="44B98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800" b="0" i="0" kern="1200">
                <a:solidFill>
                  <a:srgbClr val="44B98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600" b="0" i="0" kern="1200">
                <a:solidFill>
                  <a:srgbClr val="44B98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b="0" i="0" kern="1200">
                <a:solidFill>
                  <a:srgbClr val="44B98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b="0" i="0" kern="1200">
                <a:solidFill>
                  <a:srgbClr val="44B98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+mj-lt"/>
              </a:rPr>
              <a:t>May 2023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6147BCDF-F293-CA0A-0930-46F9E2AC59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0048" y="3664394"/>
            <a:ext cx="4244863" cy="935279"/>
          </a:xfrm>
        </p:spPr>
        <p:txBody>
          <a:bodyPr/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  <a:cs typeface="Arial"/>
              </a:rPr>
              <a:t>PREPARED FOR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b="1" dirty="0">
                <a:solidFill>
                  <a:schemeClr val="tx1"/>
                </a:solidFill>
                <a:latin typeface="+mj-lt"/>
                <a:cs typeface="Arial"/>
              </a:rPr>
              <a:t>Irfan’s-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Arial"/>
              </a:rPr>
              <a:t>DemoTest</a:t>
            </a:r>
            <a:endParaRPr lang="en-US" b="1" dirty="0">
              <a:solidFill>
                <a:schemeClr val="tx1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2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1;p13">
            <a:extLst>
              <a:ext uri="{FF2B5EF4-FFF2-40B4-BE49-F238E27FC236}">
                <a16:creationId xmlns:a16="http://schemas.microsoft.com/office/drawing/2014/main" id="{ACCC445C-382B-43F6-0085-60DE54112BBA}"/>
              </a:ext>
            </a:extLst>
          </p:cNvPr>
          <p:cNvSpPr txBox="1"/>
          <p:nvPr/>
        </p:nvSpPr>
        <p:spPr>
          <a:xfrm>
            <a:off x="174473" y="314640"/>
            <a:ext cx="9944714" cy="86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Roboto"/>
                <a:ea typeface="Roboto"/>
                <a:cs typeface="Roboto"/>
                <a:sym typeface="Roboto"/>
              </a:rPr>
              <a:t>Solution-03: Virtual Network Gateway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9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88141EEA-58D3-A594-4D37-A3110B22A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1255641" y="3169918"/>
            <a:ext cx="1197197" cy="1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VPN Gateway Pricing | Microsoft Azure">
            <a:extLst>
              <a:ext uri="{FF2B5EF4-FFF2-40B4-BE49-F238E27FC236}">
                <a16:creationId xmlns:a16="http://schemas.microsoft.com/office/drawing/2014/main" id="{F67D23D6-CF16-FEB3-7B01-A605FE13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68" y="3122302"/>
            <a:ext cx="87936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Virtual Network Pricing | Microsoft Azure">
            <a:extLst>
              <a:ext uri="{FF2B5EF4-FFF2-40B4-BE49-F238E27FC236}">
                <a16:creationId xmlns:a16="http://schemas.microsoft.com/office/drawing/2014/main" id="{24C08710-D065-9D1E-FF7C-6D8FD53A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64" y="3362437"/>
            <a:ext cx="516247" cy="2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454202-DEAB-D31F-A7F3-474B7D08449D}"/>
              </a:ext>
            </a:extLst>
          </p:cNvPr>
          <p:cNvSpPr/>
          <p:nvPr/>
        </p:nvSpPr>
        <p:spPr>
          <a:xfrm>
            <a:off x="5436004" y="2358879"/>
            <a:ext cx="2820924" cy="31935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AB71B3-3F9F-89C8-1C3B-C3F2E97D7FC6}"/>
              </a:ext>
            </a:extLst>
          </p:cNvPr>
          <p:cNvSpPr/>
          <p:nvPr/>
        </p:nvSpPr>
        <p:spPr>
          <a:xfrm>
            <a:off x="5895875" y="2892811"/>
            <a:ext cx="812801" cy="8427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7F070C-D524-6045-99C9-1963A04C9C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048" y="2393523"/>
            <a:ext cx="909876" cy="9689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C7A239-CD05-D76A-591B-F38AD637B8CF}"/>
              </a:ext>
            </a:extLst>
          </p:cNvPr>
          <p:cNvCxnSpPr>
            <a:cxnSpLocks/>
          </p:cNvCxnSpPr>
          <p:nvPr/>
        </p:nvCxnSpPr>
        <p:spPr>
          <a:xfrm>
            <a:off x="6836710" y="4518430"/>
            <a:ext cx="2712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0A76F9-80BA-364A-10AD-D25654DD9526}"/>
              </a:ext>
            </a:extLst>
          </p:cNvPr>
          <p:cNvCxnSpPr>
            <a:cxnSpLocks/>
          </p:cNvCxnSpPr>
          <p:nvPr/>
        </p:nvCxnSpPr>
        <p:spPr>
          <a:xfrm flipV="1">
            <a:off x="2353659" y="3023937"/>
            <a:ext cx="947424" cy="4050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698040-7B10-1F9A-F32D-291A60A58495}"/>
              </a:ext>
            </a:extLst>
          </p:cNvPr>
          <p:cNvCxnSpPr>
            <a:cxnSpLocks/>
          </p:cNvCxnSpPr>
          <p:nvPr/>
        </p:nvCxnSpPr>
        <p:spPr>
          <a:xfrm>
            <a:off x="4453529" y="3135921"/>
            <a:ext cx="1794688" cy="121796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6433A1-5986-793E-235B-A76D7313D141}"/>
              </a:ext>
            </a:extLst>
          </p:cNvPr>
          <p:cNvSpPr txBox="1"/>
          <p:nvPr/>
        </p:nvSpPr>
        <p:spPr>
          <a:xfrm>
            <a:off x="5592505" y="2609350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Virtual Network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FC7607-7794-FB7D-9016-6C892D56B9AE}"/>
              </a:ext>
            </a:extLst>
          </p:cNvPr>
          <p:cNvSpPr txBox="1"/>
          <p:nvPr/>
        </p:nvSpPr>
        <p:spPr>
          <a:xfrm>
            <a:off x="6829505" y="2682286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Virtual Network Gateway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A77AC3-CBE9-D463-767A-A42941C9A99F}"/>
              </a:ext>
            </a:extLst>
          </p:cNvPr>
          <p:cNvSpPr txBox="1"/>
          <p:nvPr/>
        </p:nvSpPr>
        <p:spPr>
          <a:xfrm>
            <a:off x="6187661" y="5048920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VM on Private 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4D832B-B985-7484-333C-F4D07FDE7922}"/>
              </a:ext>
            </a:extLst>
          </p:cNvPr>
          <p:cNvSpPr txBox="1"/>
          <p:nvPr/>
        </p:nvSpPr>
        <p:spPr>
          <a:xfrm>
            <a:off x="174473" y="3539586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Developer </a:t>
            </a:r>
          </a:p>
          <a:p>
            <a:pPr algn="ctr"/>
            <a:r>
              <a:rPr lang="en-US" sz="1200" dirty="0"/>
              <a:t>Laptop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F6572F-274C-48C9-AD83-1C5F25327F61}"/>
              </a:ext>
            </a:extLst>
          </p:cNvPr>
          <p:cNvSpPr txBox="1"/>
          <p:nvPr/>
        </p:nvSpPr>
        <p:spPr>
          <a:xfrm>
            <a:off x="9239403" y="3656987"/>
            <a:ext cx="159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Conditional Access to Private IP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957ED6C-0A67-84E8-2445-87178B752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195" y="4892650"/>
            <a:ext cx="1212299" cy="8892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751CC4-FB40-6144-94C0-1D8BF11C4747}"/>
              </a:ext>
            </a:extLst>
          </p:cNvPr>
          <p:cNvCxnSpPr>
            <a:cxnSpLocks/>
          </p:cNvCxnSpPr>
          <p:nvPr/>
        </p:nvCxnSpPr>
        <p:spPr>
          <a:xfrm>
            <a:off x="2310996" y="4247226"/>
            <a:ext cx="808819" cy="95723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C0F708-D13D-3DB7-EDC2-BD9FB7C7A5EE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538874" y="4590865"/>
            <a:ext cx="1686692" cy="79988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CB96CC8-6DBE-6CA4-4139-2B65A6FDCE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856"/>
          <a:stretch/>
        </p:blipFill>
        <p:spPr>
          <a:xfrm>
            <a:off x="7536186" y="1246602"/>
            <a:ext cx="4459724" cy="837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4" descr="Virtual Network Pricing | Microsoft Azure">
            <a:extLst>
              <a:ext uri="{FF2B5EF4-FFF2-40B4-BE49-F238E27FC236}">
                <a16:creationId xmlns:a16="http://schemas.microsoft.com/office/drawing/2014/main" id="{04B7527F-F145-F7FC-BACA-EFCF565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56" y="3019217"/>
            <a:ext cx="516247" cy="2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Azure Portal (@AzurePortal) / Twitter">
            <a:extLst>
              <a:ext uri="{FF2B5EF4-FFF2-40B4-BE49-F238E27FC236}">
                <a16:creationId xmlns:a16="http://schemas.microsoft.com/office/drawing/2014/main" id="{5E6F04A2-12B9-3176-11E7-FFCA0BFDE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5919" y="1714363"/>
            <a:ext cx="596846" cy="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2E6E88BF-71E3-1989-7025-6F69742A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00" b="94556" l="10000" r="90000">
                        <a14:foregroundMark x1="50583" y1="85667" x2="50583" y2="87111"/>
                        <a14:foregroundMark x1="16083" y1="60444" x2="16083" y2="60444"/>
                        <a14:foregroundMark x1="36917" y1="9444" x2="36917" y2="9444"/>
                        <a14:foregroundMark x1="39167" y1="91667" x2="39167" y2="91667"/>
                        <a14:foregroundMark x1="34500" y1="92556" x2="34500" y2="92556"/>
                        <a14:foregroundMark x1="51333" y1="92556" x2="51333" y2="92556"/>
                        <a14:foregroundMark x1="49417" y1="92556" x2="59333" y2="92556"/>
                        <a14:foregroundMark x1="68750" y1="93333" x2="53417" y2="93333"/>
                        <a14:foregroundMark x1="39167" y1="94556" x2="36333" y2="94111"/>
                        <a14:foregroundMark x1="50000" y1="85889" x2="51333" y2="7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66" y="4132810"/>
            <a:ext cx="1221480" cy="9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Azure DevOps - what is it &amp; why do you need it?TechMobius">
            <a:extLst>
              <a:ext uri="{FF2B5EF4-FFF2-40B4-BE49-F238E27FC236}">
                <a16:creationId xmlns:a16="http://schemas.microsoft.com/office/drawing/2014/main" id="{8AF6D2DC-B644-7F28-14A6-B74122BE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24" b="100000" l="0" r="100000">
                        <a14:foregroundMark x1="10174" y1="52645" x2="9181" y2="42317"/>
                        <a14:foregroundMark x1="46154" y1="9824" x2="46154" y2="9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27574" y="4150737"/>
            <a:ext cx="814390" cy="8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B26E31B-B962-892E-4A51-4BBE91717221}"/>
              </a:ext>
            </a:extLst>
          </p:cNvPr>
          <p:cNvSpPr txBox="1"/>
          <p:nvPr/>
        </p:nvSpPr>
        <p:spPr>
          <a:xfrm>
            <a:off x="9377041" y="4983412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DevOps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0E0A-C1A8-8146-F656-63309DFC34CB}"/>
              </a:ext>
            </a:extLst>
          </p:cNvPr>
          <p:cNvSpPr txBox="1"/>
          <p:nvPr/>
        </p:nvSpPr>
        <p:spPr>
          <a:xfrm>
            <a:off x="3023524" y="5781649"/>
            <a:ext cx="170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Authentication -02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Azure Active Directory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B2569-5FAD-D4DB-8E56-0FB3FFB1D438}"/>
              </a:ext>
            </a:extLst>
          </p:cNvPr>
          <p:cNvSpPr txBox="1"/>
          <p:nvPr/>
        </p:nvSpPr>
        <p:spPr>
          <a:xfrm>
            <a:off x="3133297" y="3387792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Authentication -01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Azure Certificates</a:t>
            </a:r>
          </a:p>
        </p:txBody>
      </p:sp>
      <p:pic>
        <p:nvPicPr>
          <p:cNvPr id="2" name="Picture 6" descr="Microsoft Authenticator – Apps on Google Play">
            <a:extLst>
              <a:ext uri="{FF2B5EF4-FFF2-40B4-BE49-F238E27FC236}">
                <a16:creationId xmlns:a16="http://schemas.microsoft.com/office/drawing/2014/main" id="{CD732EBF-7DDF-2EC9-1257-1E0889DF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76" y="4040870"/>
            <a:ext cx="538846" cy="5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EE26B-663E-A4AF-261D-062C3589300F}"/>
              </a:ext>
            </a:extLst>
          </p:cNvPr>
          <p:cNvSpPr txBox="1"/>
          <p:nvPr/>
        </p:nvSpPr>
        <p:spPr>
          <a:xfrm>
            <a:off x="3700573" y="4180070"/>
            <a:ext cx="921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MFA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BF1371-7F81-B7B7-FBCF-2FE8EC74A289}"/>
              </a:ext>
            </a:extLst>
          </p:cNvPr>
          <p:cNvCxnSpPr>
            <a:cxnSpLocks/>
          </p:cNvCxnSpPr>
          <p:nvPr/>
        </p:nvCxnSpPr>
        <p:spPr>
          <a:xfrm flipV="1">
            <a:off x="1853695" y="4621214"/>
            <a:ext cx="0" cy="63919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74483F-7AA4-2734-7FDD-689ED4A6AC3A}"/>
              </a:ext>
            </a:extLst>
          </p:cNvPr>
          <p:cNvCxnSpPr>
            <a:cxnSpLocks/>
          </p:cNvCxnSpPr>
          <p:nvPr/>
        </p:nvCxnSpPr>
        <p:spPr>
          <a:xfrm>
            <a:off x="3860792" y="4578162"/>
            <a:ext cx="0" cy="27181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mium Vector | Certificate logo icon design vector template">
            <a:extLst>
              <a:ext uri="{FF2B5EF4-FFF2-40B4-BE49-F238E27FC236}">
                <a16:creationId xmlns:a16="http://schemas.microsoft.com/office/drawing/2014/main" id="{C644323E-AA18-8F11-2D5B-100D60617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t="17417" r="28035" b="16585"/>
          <a:stretch/>
        </p:blipFill>
        <p:spPr bwMode="auto">
          <a:xfrm>
            <a:off x="3734119" y="1668159"/>
            <a:ext cx="286195" cy="35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F8F25B-8136-CF21-5E3D-774497FB084D}"/>
              </a:ext>
            </a:extLst>
          </p:cNvPr>
          <p:cNvSpPr txBox="1"/>
          <p:nvPr/>
        </p:nvSpPr>
        <p:spPr>
          <a:xfrm>
            <a:off x="3975778" y="1688364"/>
            <a:ext cx="1132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 Certificate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91B5A8-B698-771D-1DA1-748731E1C7DE}"/>
              </a:ext>
            </a:extLst>
          </p:cNvPr>
          <p:cNvCxnSpPr>
            <a:cxnSpLocks/>
          </p:cNvCxnSpPr>
          <p:nvPr/>
        </p:nvCxnSpPr>
        <p:spPr>
          <a:xfrm flipV="1">
            <a:off x="3785779" y="2056419"/>
            <a:ext cx="0" cy="283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722936-315A-F500-4E02-FDBB5DAC6DC3}"/>
              </a:ext>
            </a:extLst>
          </p:cNvPr>
          <p:cNvCxnSpPr>
            <a:cxnSpLocks/>
          </p:cNvCxnSpPr>
          <p:nvPr/>
        </p:nvCxnSpPr>
        <p:spPr>
          <a:xfrm>
            <a:off x="3908110" y="2056419"/>
            <a:ext cx="0" cy="3013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04857E-74E4-ECAD-E8D1-EAE9E018D267}"/>
              </a:ext>
            </a:extLst>
          </p:cNvPr>
          <p:cNvSpPr txBox="1"/>
          <p:nvPr/>
        </p:nvSpPr>
        <p:spPr>
          <a:xfrm>
            <a:off x="1353732" y="1964483"/>
            <a:ext cx="113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Root &amp; Child Certificates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9BFB56-E6AE-C61A-91A7-8D903348F9DC}"/>
              </a:ext>
            </a:extLst>
          </p:cNvPr>
          <p:cNvCxnSpPr>
            <a:cxnSpLocks/>
          </p:cNvCxnSpPr>
          <p:nvPr/>
        </p:nvCxnSpPr>
        <p:spPr>
          <a:xfrm>
            <a:off x="1853695" y="2426148"/>
            <a:ext cx="0" cy="6582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4CF1B01-F6DA-2ACD-6D53-5203604B9ACF}"/>
              </a:ext>
            </a:extLst>
          </p:cNvPr>
          <p:cNvSpPr txBox="1"/>
          <p:nvPr/>
        </p:nvSpPr>
        <p:spPr>
          <a:xfrm>
            <a:off x="1264212" y="5270423"/>
            <a:ext cx="1132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VPN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C1C16F-AC81-971C-7A6C-4F5F371950D3}"/>
              </a:ext>
            </a:extLst>
          </p:cNvPr>
          <p:cNvCxnSpPr>
            <a:cxnSpLocks/>
          </p:cNvCxnSpPr>
          <p:nvPr/>
        </p:nvCxnSpPr>
        <p:spPr>
          <a:xfrm flipH="1" flipV="1">
            <a:off x="3734119" y="4578162"/>
            <a:ext cx="0" cy="27181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0D72C-D44A-FC93-3487-05990EC5F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5" y="3398730"/>
            <a:ext cx="4217031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3611C-F486-8D22-DEAF-61CCBB673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86" y="3445533"/>
            <a:ext cx="4377640" cy="336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EFF90-64E3-8DBD-58C2-D523B1F9AD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15" y="751437"/>
            <a:ext cx="3657601" cy="2561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EAF23-40A3-76EB-D64D-527F9741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87" y="4543647"/>
            <a:ext cx="2066316" cy="1720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70F8A-6C5B-D65F-0ADD-728FE73542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7265" y="505687"/>
            <a:ext cx="3786806" cy="28775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7B0F3E-E09F-8FBE-95A4-F3B9FECBFE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2531" y="1185178"/>
            <a:ext cx="2626223" cy="1987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9977525-8A12-19A8-1E33-D1001432F947}"/>
              </a:ext>
            </a:extLst>
          </p:cNvPr>
          <p:cNvSpPr/>
          <p:nvPr/>
        </p:nvSpPr>
        <p:spPr>
          <a:xfrm>
            <a:off x="3056419" y="2530657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22CEA8-C943-8B2C-2440-6F9B12BE7CFB}"/>
              </a:ext>
            </a:extLst>
          </p:cNvPr>
          <p:cNvSpPr/>
          <p:nvPr/>
        </p:nvSpPr>
        <p:spPr>
          <a:xfrm>
            <a:off x="3455825" y="5331581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FB2F43-66D3-59FA-B858-5E43A26B4315}"/>
              </a:ext>
            </a:extLst>
          </p:cNvPr>
          <p:cNvSpPr/>
          <p:nvPr/>
        </p:nvSpPr>
        <p:spPr>
          <a:xfrm>
            <a:off x="7068634" y="2615891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04FB72-AF78-B492-8096-31E1509FEFEB}"/>
              </a:ext>
            </a:extLst>
          </p:cNvPr>
          <p:cNvSpPr/>
          <p:nvPr/>
        </p:nvSpPr>
        <p:spPr>
          <a:xfrm>
            <a:off x="7280814" y="5272100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D2035C-A91C-F66E-F014-8651CF29A557}"/>
              </a:ext>
            </a:extLst>
          </p:cNvPr>
          <p:cNvSpPr/>
          <p:nvPr/>
        </p:nvSpPr>
        <p:spPr>
          <a:xfrm>
            <a:off x="11188766" y="5127984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DD17D82-FEAA-B4A5-4FB2-1CE19BE7F438}"/>
              </a:ext>
            </a:extLst>
          </p:cNvPr>
          <p:cNvSpPr/>
          <p:nvPr/>
        </p:nvSpPr>
        <p:spPr>
          <a:xfrm>
            <a:off x="10876601" y="2153331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" name="Google Shape;51;p13">
            <a:extLst>
              <a:ext uri="{FF2B5EF4-FFF2-40B4-BE49-F238E27FC236}">
                <a16:creationId xmlns:a16="http://schemas.microsoft.com/office/drawing/2014/main" id="{EE9FABB4-B398-C781-8B7E-0B8A2F1D83A9}"/>
              </a:ext>
            </a:extLst>
          </p:cNvPr>
          <p:cNvSpPr txBox="1"/>
          <p:nvPr/>
        </p:nvSpPr>
        <p:spPr>
          <a:xfrm>
            <a:off x="3781038" y="169256"/>
            <a:ext cx="4339131" cy="6728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Azure Active Directory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883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3D0DE-0EF6-57E6-7482-E49DEAE3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4" y="2121387"/>
            <a:ext cx="5963726" cy="4063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2A3FF-CD65-04D2-192E-9067DAC5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39" y="948320"/>
            <a:ext cx="5851387" cy="1698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F5446-8731-AA86-2B0A-EA87A68B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339" y="2791755"/>
            <a:ext cx="5851387" cy="3962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4D0D2-BD64-EBA5-C9B0-0CFFA5965A41}"/>
              </a:ext>
            </a:extLst>
          </p:cNvPr>
          <p:cNvSpPr txBox="1"/>
          <p:nvPr/>
        </p:nvSpPr>
        <p:spPr>
          <a:xfrm>
            <a:off x="456580" y="280455"/>
            <a:ext cx="681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General Cost Structure for P2S Connection: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2914E-4D45-EDA2-BB55-D52E5075D3FF}"/>
              </a:ext>
            </a:extLst>
          </p:cNvPr>
          <p:cNvSpPr txBox="1"/>
          <p:nvPr/>
        </p:nvSpPr>
        <p:spPr>
          <a:xfrm>
            <a:off x="456580" y="948320"/>
            <a:ext cx="3083019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1. Type of VPN Gateway.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2. Availability Zone.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3. Data Transfer.</a:t>
            </a:r>
          </a:p>
        </p:txBody>
      </p:sp>
    </p:spTree>
    <p:extLst>
      <p:ext uri="{BB962C8B-B14F-4D97-AF65-F5344CB8AC3E}">
        <p14:creationId xmlns:p14="http://schemas.microsoft.com/office/powerpoint/2010/main" val="143038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44325B-AE61-98C9-36B5-C0B6E125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97" y="950686"/>
            <a:ext cx="8787206" cy="5226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1F356-74F4-B83C-6514-4DC4B89D0D1F}"/>
              </a:ext>
            </a:extLst>
          </p:cNvPr>
          <p:cNvSpPr txBox="1"/>
          <p:nvPr/>
        </p:nvSpPr>
        <p:spPr>
          <a:xfrm>
            <a:off x="158013" y="427466"/>
            <a:ext cx="1142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ll MT" panose="02020503060305020303" pitchFamily="18" charset="0"/>
              </a:rPr>
              <a:t>General Cost Structure for BASTION Connection:</a:t>
            </a:r>
          </a:p>
        </p:txBody>
      </p:sp>
    </p:spTree>
    <p:extLst>
      <p:ext uri="{BB962C8B-B14F-4D97-AF65-F5344CB8AC3E}">
        <p14:creationId xmlns:p14="http://schemas.microsoft.com/office/powerpoint/2010/main" val="6566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8849C7-D454-7FC4-B31D-99CCF47F0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7879"/>
              </p:ext>
            </p:extLst>
          </p:nvPr>
        </p:nvGraphicFramePr>
        <p:xfrm>
          <a:off x="1478659" y="1311215"/>
          <a:ext cx="8976555" cy="42441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1217">
                  <a:extLst>
                    <a:ext uri="{9D8B030D-6E8A-4147-A177-3AD203B41FA5}">
                      <a16:colId xmlns:a16="http://schemas.microsoft.com/office/drawing/2014/main" val="679280651"/>
                    </a:ext>
                  </a:extLst>
                </a:gridCol>
                <a:gridCol w="1895873">
                  <a:extLst>
                    <a:ext uri="{9D8B030D-6E8A-4147-A177-3AD203B41FA5}">
                      <a16:colId xmlns:a16="http://schemas.microsoft.com/office/drawing/2014/main" val="2810545022"/>
                    </a:ext>
                  </a:extLst>
                </a:gridCol>
                <a:gridCol w="2325326">
                  <a:extLst>
                    <a:ext uri="{9D8B030D-6E8A-4147-A177-3AD203B41FA5}">
                      <a16:colId xmlns:a16="http://schemas.microsoft.com/office/drawing/2014/main" val="2484624641"/>
                    </a:ext>
                  </a:extLst>
                </a:gridCol>
                <a:gridCol w="2244139">
                  <a:extLst>
                    <a:ext uri="{9D8B030D-6E8A-4147-A177-3AD203B41FA5}">
                      <a16:colId xmlns:a16="http://schemas.microsoft.com/office/drawing/2014/main" val="2914240229"/>
                    </a:ext>
                  </a:extLst>
                </a:gridCol>
              </a:tblGrid>
              <a:tr h="8488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Normal 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Bastion Hosted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P2S Gateway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704127"/>
                  </a:ext>
                </a:extLst>
              </a:tr>
              <a:tr h="848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Saving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683521"/>
                  </a:ext>
                </a:extLst>
              </a:tr>
              <a:tr h="848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Easy to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734394"/>
                  </a:ext>
                </a:extLst>
              </a:tr>
              <a:tr h="848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Secured connectivity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334086"/>
                  </a:ext>
                </a:extLst>
              </a:tr>
              <a:tr h="8488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AAD and MFA enabled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259421"/>
                  </a:ext>
                </a:extLst>
              </a:tr>
            </a:tbl>
          </a:graphicData>
        </a:graphic>
      </p:graphicFrame>
      <p:pic>
        <p:nvPicPr>
          <p:cNvPr id="1026" name="Picture 2" descr="Premium Vector | Green check mark icon symbol logo in a circle. tick symbol  green color vector illustration.">
            <a:extLst>
              <a:ext uri="{FF2B5EF4-FFF2-40B4-BE49-F238E27FC236}">
                <a16:creationId xmlns:a16="http://schemas.microsoft.com/office/drawing/2014/main" id="{EFFD7BB8-BE57-A603-6041-C75A3A32E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100" y1="61500" x2="46100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2" y="689859"/>
            <a:ext cx="542745" cy="5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 Mark PNGs for Free Download">
            <a:extLst>
              <a:ext uri="{FF2B5EF4-FFF2-40B4-BE49-F238E27FC236}">
                <a16:creationId xmlns:a16="http://schemas.microsoft.com/office/drawing/2014/main" id="{8E7B20B0-E03E-75B7-7CCB-F1DCF487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56" y="3098800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X Mark PNGs for Free Download">
            <a:extLst>
              <a:ext uri="{FF2B5EF4-FFF2-40B4-BE49-F238E27FC236}">
                <a16:creationId xmlns:a16="http://schemas.microsoft.com/office/drawing/2014/main" id="{8591F959-9086-81FD-36DA-0BF379FBC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483" y="226551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76C541B0-1F64-4D08-F949-CAB68235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4544558" y="2305049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B9C4D518-ACF4-465E-E5DC-F335A2DF8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4544558" y="3985823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5BB8D277-F3A6-6256-09CF-7370597AB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6680437" y="3985823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0BD56E3D-FF73-1C0A-D594-DF433F2ED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8973029" y="3985823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8E3AB02B-3C2D-B22B-DCA2-B13ECA2D8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8973029" y="3114061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C1D5802C-3ABE-9C12-9E5F-FCF0AD9F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8973029" y="4806889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FE7892-F747-2A42-120A-B8B8ECEF0E29}"/>
              </a:ext>
            </a:extLst>
          </p:cNvPr>
          <p:cNvSpPr txBox="1"/>
          <p:nvPr/>
        </p:nvSpPr>
        <p:spPr>
          <a:xfrm>
            <a:off x="336430" y="371256"/>
            <a:ext cx="5200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Comparison:</a:t>
            </a:r>
          </a:p>
        </p:txBody>
      </p:sp>
      <p:pic>
        <p:nvPicPr>
          <p:cNvPr id="2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B1E37ED4-2A6A-840F-C428-26DC9B997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4544558" y="4824683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9DDAC3-6E9D-964F-A8C5-0ED1A222B132}"/>
              </a:ext>
            </a:extLst>
          </p:cNvPr>
          <p:cNvSpPr txBox="1"/>
          <p:nvPr/>
        </p:nvSpPr>
        <p:spPr>
          <a:xfrm>
            <a:off x="7156728" y="2692972"/>
            <a:ext cx="1130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$212 - $514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F6262-792B-81D3-8333-1A2D8319F8F8}"/>
              </a:ext>
            </a:extLst>
          </p:cNvPr>
          <p:cNvSpPr txBox="1"/>
          <p:nvPr/>
        </p:nvSpPr>
        <p:spPr>
          <a:xfrm>
            <a:off x="9377275" y="2721952"/>
            <a:ext cx="1130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$30- $140</a:t>
            </a:r>
          </a:p>
        </p:txBody>
      </p:sp>
      <p:pic>
        <p:nvPicPr>
          <p:cNvPr id="6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04CF2E5F-A772-4529-4BEE-A07121AA2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8973029" y="2305049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eck mark symbol tick yes button dirty grunge Vector Image">
            <a:extLst>
              <a:ext uri="{FF2B5EF4-FFF2-40B4-BE49-F238E27FC236}">
                <a16:creationId xmlns:a16="http://schemas.microsoft.com/office/drawing/2014/main" id="{17D7554B-C4AC-D368-9276-C8D30C6C5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2" t="5861" r="8561" b="14200"/>
          <a:stretch/>
        </p:blipFill>
        <p:spPr bwMode="auto">
          <a:xfrm>
            <a:off x="6680437" y="4824683"/>
            <a:ext cx="808492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X Mark PNGs for Free Download">
            <a:extLst>
              <a:ext uri="{FF2B5EF4-FFF2-40B4-BE49-F238E27FC236}">
                <a16:creationId xmlns:a16="http://schemas.microsoft.com/office/drawing/2014/main" id="{7372FB50-94E3-67D5-F88B-B705031F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483" y="3103637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4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orld Map Printable Black and White">
            <a:extLst>
              <a:ext uri="{FF2B5EF4-FFF2-40B4-BE49-F238E27FC236}">
                <a16:creationId xmlns:a16="http://schemas.microsoft.com/office/drawing/2014/main" id="{FD4430FC-B7F4-0A27-87DF-CA5A8963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91" y="2558269"/>
            <a:ext cx="9131300" cy="422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EB5A1ED5-FA89-6216-4988-4AF175614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1542447" y="1194573"/>
            <a:ext cx="790797" cy="9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Systems VPN Client Cisco AnyConnect VPN Client Computer Icons Virtual  private network, secure, trademark, logo, computer Wallpaper png | PNGWing">
            <a:extLst>
              <a:ext uri="{FF2B5EF4-FFF2-40B4-BE49-F238E27FC236}">
                <a16:creationId xmlns:a16="http://schemas.microsoft.com/office/drawing/2014/main" id="{86675683-97FD-DCA7-5CBF-0CB47B834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12916" r="12501" b="12778"/>
          <a:stretch/>
        </p:blipFill>
        <p:spPr bwMode="auto">
          <a:xfrm>
            <a:off x="3903044" y="1412747"/>
            <a:ext cx="496155" cy="49430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6C898-B6E1-59A9-6DEB-1A28AD65A4BD}"/>
              </a:ext>
            </a:extLst>
          </p:cNvPr>
          <p:cNvSpPr txBox="1"/>
          <p:nvPr/>
        </p:nvSpPr>
        <p:spPr>
          <a:xfrm>
            <a:off x="55502" y="115405"/>
            <a:ext cx="4442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Roboto"/>
                <a:ea typeface="Roboto"/>
                <a:cs typeface="Roboto"/>
              </a:rPr>
              <a:t>Current Scenario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A6FF8D-DB37-7A1F-7517-62B44ED76641}"/>
              </a:ext>
            </a:extLst>
          </p:cNvPr>
          <p:cNvCxnSpPr>
            <a:cxnSpLocks/>
          </p:cNvCxnSpPr>
          <p:nvPr/>
        </p:nvCxnSpPr>
        <p:spPr>
          <a:xfrm>
            <a:off x="2390775" y="1666690"/>
            <a:ext cx="14461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A7CC4E-2028-AAE0-3BBD-540749050452}"/>
              </a:ext>
            </a:extLst>
          </p:cNvPr>
          <p:cNvCxnSpPr>
            <a:cxnSpLocks/>
          </p:cNvCxnSpPr>
          <p:nvPr/>
        </p:nvCxnSpPr>
        <p:spPr>
          <a:xfrm flipV="1">
            <a:off x="4498105" y="1654497"/>
            <a:ext cx="1713783" cy="4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EFEED6-5E25-ECDB-A47B-6F81AAEB08A1}"/>
              </a:ext>
            </a:extLst>
          </p:cNvPr>
          <p:cNvCxnSpPr>
            <a:cxnSpLocks/>
          </p:cNvCxnSpPr>
          <p:nvPr/>
        </p:nvCxnSpPr>
        <p:spPr>
          <a:xfrm>
            <a:off x="7192963" y="1654497"/>
            <a:ext cx="1762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8A0088-1AC1-634F-3198-BAEDD4526D22}"/>
              </a:ext>
            </a:extLst>
          </p:cNvPr>
          <p:cNvSpPr txBox="1"/>
          <p:nvPr/>
        </p:nvSpPr>
        <p:spPr>
          <a:xfrm>
            <a:off x="3444440" y="2071943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Cisco VPN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A3E7F-A2EC-0FB8-822F-D190CBFB50EC}"/>
              </a:ext>
            </a:extLst>
          </p:cNvPr>
          <p:cNvSpPr txBox="1"/>
          <p:nvPr/>
        </p:nvSpPr>
        <p:spPr>
          <a:xfrm>
            <a:off x="5969000" y="2054529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Workstation on Private 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F0F67-6E31-AAB2-13A5-CE8F47661B90}"/>
              </a:ext>
            </a:extLst>
          </p:cNvPr>
          <p:cNvSpPr txBox="1"/>
          <p:nvPr/>
        </p:nvSpPr>
        <p:spPr>
          <a:xfrm>
            <a:off x="1220491" y="2138808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CB7EEB-B917-BC88-C666-6F3A2CA1AFFC}"/>
              </a:ext>
            </a:extLst>
          </p:cNvPr>
          <p:cNvSpPr txBox="1"/>
          <p:nvPr/>
        </p:nvSpPr>
        <p:spPr>
          <a:xfrm>
            <a:off x="9723499" y="1390466"/>
            <a:ext cx="157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Conditional Access to Private IP VM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37E79-14E8-B311-3547-2B42F352A04C}"/>
              </a:ext>
            </a:extLst>
          </p:cNvPr>
          <p:cNvSpPr txBox="1"/>
          <p:nvPr/>
        </p:nvSpPr>
        <p:spPr>
          <a:xfrm>
            <a:off x="2390775" y="1412746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VPN Connect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C7E00-04D5-AC16-05C7-E50744516970}"/>
              </a:ext>
            </a:extLst>
          </p:cNvPr>
          <p:cNvSpPr txBox="1"/>
          <p:nvPr/>
        </p:nvSpPr>
        <p:spPr>
          <a:xfrm>
            <a:off x="4836107" y="1412745"/>
            <a:ext cx="95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Connected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2DEC7-B5E9-2D4C-10D4-327FBB8B5FDD}"/>
              </a:ext>
            </a:extLst>
          </p:cNvPr>
          <p:cNvSpPr txBox="1"/>
          <p:nvPr/>
        </p:nvSpPr>
        <p:spPr>
          <a:xfrm>
            <a:off x="7502450" y="1389691"/>
            <a:ext cx="113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Deploys Code</a:t>
            </a:r>
          </a:p>
        </p:txBody>
      </p:sp>
      <p:pic>
        <p:nvPicPr>
          <p:cNvPr id="5" name="Picture 6" descr="Azure DevOps - what is it &amp; why do you need it?TechMobius">
            <a:extLst>
              <a:ext uri="{FF2B5EF4-FFF2-40B4-BE49-F238E27FC236}">
                <a16:creationId xmlns:a16="http://schemas.microsoft.com/office/drawing/2014/main" id="{181A7DE0-8010-2E10-CA9B-71AFF5E4A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4" b="100000" l="0" r="100000">
                        <a14:foregroundMark x1="10174" y1="52645" x2="9181" y2="42317"/>
                        <a14:foregroundMark x1="46154" y1="9824" x2="46154" y2="9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5592" y="1245814"/>
            <a:ext cx="657907" cy="64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4705B01-8060-E2BC-3F49-0854CFC0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11" y="1245814"/>
            <a:ext cx="859278" cy="85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FE453-DF61-D5F8-DB71-09E5439C8FB6}"/>
              </a:ext>
            </a:extLst>
          </p:cNvPr>
          <p:cNvSpPr txBox="1"/>
          <p:nvPr/>
        </p:nvSpPr>
        <p:spPr>
          <a:xfrm>
            <a:off x="8687863" y="1940481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DevOps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C6ECE6-2BBD-4334-2289-5A93B506B99F}"/>
              </a:ext>
            </a:extLst>
          </p:cNvPr>
          <p:cNvSpPr txBox="1"/>
          <p:nvPr/>
        </p:nvSpPr>
        <p:spPr>
          <a:xfrm>
            <a:off x="5390339" y="2455560"/>
            <a:ext cx="841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Network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Latency</a:t>
            </a:r>
          </a:p>
        </p:txBody>
      </p:sp>
      <p:pic>
        <p:nvPicPr>
          <p:cNvPr id="1031" name="Picture 4" descr="World Map Printable Black and White">
            <a:extLst>
              <a:ext uri="{FF2B5EF4-FFF2-40B4-BE49-F238E27FC236}">
                <a16:creationId xmlns:a16="http://schemas.microsoft.com/office/drawing/2014/main" id="{3704F3E1-F78C-CD28-E170-9C258BA4F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930" b="39809" l="6559" r="24982">
                        <a14:foregroundMark x1="24245" y1="25000" x2="24245" y2="25000"/>
                        <a14:foregroundMark x1="25055" y1="25478" x2="25055" y2="25478"/>
                        <a14:foregroundMark x1="7959" y1="35350" x2="7959" y2="35350"/>
                        <a14:foregroundMark x1="17981" y1="24045" x2="17981" y2="24045"/>
                        <a14:foregroundMark x1="19086" y1="26274" x2="19086" y2="26274"/>
                        <a14:foregroundMark x1="17465" y1="39809" x2="17465" y2="39809"/>
                        <a14:foregroundMark x1="6559" y1="30255" x2="6559" y2="30255"/>
                        <a14:foregroundMark x1="6632" y1="30414" x2="6632" y2="30414"/>
                        <a14:foregroundMark x1="8254" y1="23726" x2="8254" y2="23726"/>
                        <a14:foregroundMark x1="21813" y1="25796" x2="21813" y2="25796"/>
                        <a14:foregroundMark x1="22255" y1="25478" x2="22255" y2="25478"/>
                        <a14:foregroundMark x1="22771" y1="25159" x2="22771" y2="25159"/>
                        <a14:foregroundMark x1="23066" y1="24522" x2="23066" y2="24522"/>
                        <a14:foregroundMark x1="21150" y1="25955" x2="21150" y2="25955"/>
                        <a14:foregroundMark x1="20781" y1="26115" x2="20781" y2="26115"/>
                        <a14:foregroundMark x1="19602" y1="27548" x2="19602" y2="27548"/>
                        <a14:backgroundMark x1="10612" y1="39650" x2="10612" y2="39650"/>
                        <a14:backgroundMark x1="8917" y1="36465" x2="8917" y2="36465"/>
                        <a14:backgroundMark x1="7811" y1="36783" x2="7811" y2="36783"/>
                        <a14:backgroundMark x1="7885" y1="35510" x2="7885" y2="35510"/>
                        <a14:backgroundMark x1="9285" y1="36624" x2="9285" y2="36624"/>
                        <a14:backgroundMark x1="8032" y1="35191" x2="8032" y2="35191"/>
                        <a14:backgroundMark x1="9138" y1="36624" x2="9064" y2="36624"/>
                        <a14:backgroundMark x1="8032" y1="35510" x2="8032" y2="35510"/>
                        <a14:backgroundMark x1="18644" y1="24363" x2="18644" y2="24363"/>
                        <a14:backgroundMark x1="17907" y1="24045" x2="17907" y2="24045"/>
                        <a14:backgroundMark x1="18055" y1="24045" x2="18055" y2="24045"/>
                        <a14:backgroundMark x1="19234" y1="25955" x2="19234" y2="25955"/>
                        <a14:backgroundMark x1="19086" y1="26433" x2="19086" y2="2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2" t="20881" r="74307" b="57926"/>
          <a:stretch/>
        </p:blipFill>
        <p:spPr bwMode="auto">
          <a:xfrm>
            <a:off x="1644267" y="3440905"/>
            <a:ext cx="1924050" cy="8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 descr="World Map Printable Black and White">
            <a:extLst>
              <a:ext uri="{FF2B5EF4-FFF2-40B4-BE49-F238E27FC236}">
                <a16:creationId xmlns:a16="http://schemas.microsoft.com/office/drawing/2014/main" id="{7846FC67-251D-0463-3353-3A224EE89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803" b="54618" l="62049" r="70597">
                        <a14:foregroundMark x1="63965" y1="40605" x2="63965" y2="40605"/>
                        <a14:foregroundMark x1="65070" y1="38854" x2="65070" y2="38854"/>
                        <a14:foregroundMark x1="64554" y1="37739" x2="65291" y2="44745"/>
                        <a14:foregroundMark x1="64554" y1="38854" x2="64923" y2="40127"/>
                        <a14:foregroundMark x1="64259" y1="34554" x2="64259" y2="34554"/>
                        <a14:foregroundMark x1="63817" y1="34076" x2="63817" y2="34076"/>
                        <a14:foregroundMark x1="64259" y1="33121" x2="64259" y2="33121"/>
                        <a14:foregroundMark x1="66839" y1="38854" x2="66839" y2="38854"/>
                        <a14:foregroundMark x1="65144" y1="36306" x2="65144" y2="36306"/>
                        <a14:foregroundMark x1="64923" y1="35828" x2="64923" y2="35828"/>
                        <a14:foregroundMark x1="64702" y1="35191" x2="64702" y2="35191"/>
                        <a14:foregroundMark x1="64702" y1="33917" x2="64702" y2="33917"/>
                        <a14:foregroundMark x1="64407" y1="32962" x2="64407" y2="32962"/>
                        <a14:foregroundMark x1="64628" y1="33121" x2="64628" y2="33121"/>
                        <a14:foregroundMark x1="63375" y1="34713" x2="63375" y2="34713"/>
                        <a14:foregroundMark x1="63596" y1="35669" x2="63596" y2="35669"/>
                        <a14:foregroundMark x1="63301" y1="36624" x2="63301" y2="36624"/>
                        <a14:foregroundMark x1="63007" y1="37739" x2="63007" y2="37739"/>
                        <a14:foregroundMark x1="62491" y1="38694" x2="62491" y2="38694"/>
                        <a14:foregroundMark x1="62712" y1="40127" x2="62712" y2="40127"/>
                        <a14:foregroundMark x1="62343" y1="39490" x2="62343" y2="39490"/>
                        <a14:foregroundMark x1="62859" y1="37898" x2="62859" y2="37898"/>
                        <a14:foregroundMark x1="67649" y1="38057" x2="67649" y2="38057"/>
                        <a14:foregroundMark x1="66986" y1="37739" x2="66986" y2="37739"/>
                        <a14:foregroundMark x1="66544" y1="37420" x2="66544" y2="37420"/>
                        <a14:foregroundMark x1="66323" y1="37261" x2="66323" y2="37261"/>
                        <a14:foregroundMark x1="65733" y1="36624" x2="65733" y2="36624"/>
                        <a14:foregroundMark x1="66028" y1="36624" x2="66028" y2="36624"/>
                        <a14:foregroundMark x1="66765" y1="37580" x2="66765" y2="37580"/>
                        <a14:foregroundMark x1="67870" y1="38376" x2="67870" y2="38376"/>
                        <a14:foregroundMark x1="67576" y1="37898" x2="67576" y2="37898"/>
                        <a14:foregroundMark x1="68091" y1="38217" x2="68091" y2="38217"/>
                        <a14:foregroundMark x1="68312" y1="38057" x2="68312" y2="38057"/>
                        <a14:foregroundMark x1="68755" y1="38217" x2="68755" y2="38217"/>
                        <a14:foregroundMark x1="69049" y1="38694" x2="69049" y2="38694"/>
                        <a14:foregroundMark x1="63596" y1="33439" x2="63596" y2="33439"/>
                        <a14:foregroundMark x1="63301" y1="33439" x2="63301" y2="33439"/>
                        <a14:foregroundMark x1="63965" y1="33280" x2="63965" y2="33280"/>
                        <a14:foregroundMark x1="64112" y1="32803" x2="64112" y2="32803"/>
                        <a14:foregroundMark x1="65954" y1="49841" x2="65954" y2="49841"/>
                        <a14:foregroundMark x1="63228" y1="36943" x2="63228" y2="36943"/>
                        <a14:foregroundMark x1="63375" y1="36624" x2="63375" y2="36624"/>
                        <a14:foregroundMark x1="63375" y1="36465" x2="63375" y2="36465"/>
                        <a14:foregroundMark x1="63375" y1="36465" x2="63375" y2="36465"/>
                        <a14:foregroundMark x1="63301" y1="36624" x2="63301" y2="36624"/>
                        <a14:foregroundMark x1="63301" y1="36624" x2="63301" y2="36624"/>
                        <a14:foregroundMark x1="63375" y1="36624" x2="63375" y2="36624"/>
                        <a14:foregroundMark x1="63375" y1="36624" x2="63375" y2="36624"/>
                        <a14:foregroundMark x1="63375" y1="36465" x2="63375" y2="37261"/>
                        <a14:foregroundMark x1="62270" y1="41083" x2="62564" y2="41083"/>
                        <a14:foregroundMark x1="62417" y1="41083" x2="62417" y2="41083"/>
                        <a14:backgroundMark x1="63007" y1="35987" x2="63007" y2="35987"/>
                        <a14:backgroundMark x1="63375" y1="35987" x2="63375" y2="35987"/>
                        <a14:backgroundMark x1="61975" y1="40446" x2="61975" y2="40446"/>
                        <a14:backgroundMark x1="62196" y1="39331" x2="62196" y2="39331"/>
                        <a14:backgroundMark x1="63596" y1="33121" x2="63596" y2="33121"/>
                        <a14:backgroundMark x1="64923" y1="35350" x2="64923" y2="35350"/>
                        <a14:backgroundMark x1="67649" y1="37898" x2="67649" y2="37898"/>
                        <a14:backgroundMark x1="62859" y1="37739" x2="62859" y2="37739"/>
                        <a14:backgroundMark x1="63375" y1="35987" x2="63375" y2="35987"/>
                        <a14:backgroundMark x1="62343" y1="40127" x2="62343" y2="40127"/>
                      </a14:backgroundRemoval>
                    </a14:imgEffect>
                    <a14:imgEffect>
                      <a14:colorTemperature colorTemp="4001"/>
                    </a14:imgEffect>
                    <a14:imgEffect>
                      <a14:saturation sat="1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57" t="31895" r="28335" b="42587"/>
          <a:stretch/>
        </p:blipFill>
        <p:spPr bwMode="auto">
          <a:xfrm>
            <a:off x="6794382" y="3902110"/>
            <a:ext cx="968690" cy="107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2BEEEF52-1295-452C-5584-984E179A81AD}"/>
              </a:ext>
            </a:extLst>
          </p:cNvPr>
          <p:cNvSpPr txBox="1"/>
          <p:nvPr/>
        </p:nvSpPr>
        <p:spPr>
          <a:xfrm>
            <a:off x="7424355" y="3881722"/>
            <a:ext cx="677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INDIA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A357A2B3-0EB5-3BEE-932B-0A4506D5C1A5}"/>
              </a:ext>
            </a:extLst>
          </p:cNvPr>
          <p:cNvSpPr txBox="1"/>
          <p:nvPr/>
        </p:nvSpPr>
        <p:spPr>
          <a:xfrm>
            <a:off x="2105398" y="3650351"/>
            <a:ext cx="677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USA</a:t>
            </a:r>
          </a:p>
        </p:txBody>
      </p:sp>
      <p:pic>
        <p:nvPicPr>
          <p:cNvPr id="1036" name="Graphic 1035" descr="Marker with solid fill">
            <a:extLst>
              <a:ext uri="{FF2B5EF4-FFF2-40B4-BE49-F238E27FC236}">
                <a16:creationId xmlns:a16="http://schemas.microsoft.com/office/drawing/2014/main" id="{F5AE005D-F109-E092-1D13-9D99DA77AE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5394" y="3348625"/>
            <a:ext cx="581796" cy="581796"/>
          </a:xfrm>
          <a:prstGeom prst="rect">
            <a:avLst/>
          </a:prstGeom>
        </p:spPr>
      </p:pic>
      <p:pic>
        <p:nvPicPr>
          <p:cNvPr id="1037" name="Graphic 1036" descr="Marker with solid fill">
            <a:extLst>
              <a:ext uri="{FF2B5EF4-FFF2-40B4-BE49-F238E27FC236}">
                <a16:creationId xmlns:a16="http://schemas.microsoft.com/office/drawing/2014/main" id="{1712AF51-649F-331A-02BE-18551A1749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9736" y="3810373"/>
            <a:ext cx="581796" cy="581796"/>
          </a:xfrm>
          <a:prstGeom prst="rect">
            <a:avLst/>
          </a:prstGeom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7172F691-B429-A761-4262-A46320A4E569}"/>
              </a:ext>
            </a:extLst>
          </p:cNvPr>
          <p:cNvSpPr/>
          <p:nvPr/>
        </p:nvSpPr>
        <p:spPr>
          <a:xfrm rot="206978">
            <a:off x="2723272" y="2930337"/>
            <a:ext cx="4621884" cy="1268200"/>
          </a:xfrm>
          <a:custGeom>
            <a:avLst/>
            <a:gdLst>
              <a:gd name="connsiteX0" fmla="*/ 0 w 4621884"/>
              <a:gd name="connsiteY0" fmla="*/ 928985 h 1268200"/>
              <a:gd name="connsiteX1" fmla="*/ 2341150 w 4621884"/>
              <a:gd name="connsiteY1" fmla="*/ 4460 h 1268200"/>
              <a:gd name="connsiteX2" fmla="*/ 4621884 w 4621884"/>
              <a:gd name="connsiteY2" fmla="*/ 1268200 h 126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21884" h="1268200" extrusionOk="0">
                <a:moveTo>
                  <a:pt x="0" y="928985"/>
                </a:moveTo>
                <a:cubicBezTo>
                  <a:pt x="845641" y="395965"/>
                  <a:pt x="1437673" y="-26496"/>
                  <a:pt x="2341150" y="4460"/>
                </a:cubicBezTo>
                <a:cubicBezTo>
                  <a:pt x="3084643" y="122847"/>
                  <a:pt x="4202779" y="966010"/>
                  <a:pt x="4621884" y="1268200"/>
                </a:cubicBezTo>
              </a:path>
            </a:pathLst>
          </a:custGeom>
          <a:noFill/>
          <a:ln w="2222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7910698">
                  <a:custGeom>
                    <a:avLst/>
                    <a:gdLst>
                      <a:gd name="connsiteX0" fmla="*/ 0 w 4663440"/>
                      <a:gd name="connsiteY0" fmla="*/ 1064290 h 1452910"/>
                      <a:gd name="connsiteX1" fmla="*/ 2362200 w 4663440"/>
                      <a:gd name="connsiteY1" fmla="*/ 5110 h 1452910"/>
                      <a:gd name="connsiteX2" fmla="*/ 4663440 w 4663440"/>
                      <a:gd name="connsiteY2" fmla="*/ 1452910 h 1452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663440" h="1452910">
                        <a:moveTo>
                          <a:pt x="0" y="1064290"/>
                        </a:moveTo>
                        <a:cubicBezTo>
                          <a:pt x="792480" y="502315"/>
                          <a:pt x="1584960" y="-59660"/>
                          <a:pt x="2362200" y="5110"/>
                        </a:cubicBezTo>
                        <a:cubicBezTo>
                          <a:pt x="3139440" y="69880"/>
                          <a:pt x="4296410" y="1137950"/>
                          <a:pt x="4663440" y="145291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43" name="Picture 4">
            <a:extLst>
              <a:ext uri="{FF2B5EF4-FFF2-40B4-BE49-F238E27FC236}">
                <a16:creationId xmlns:a16="http://schemas.microsoft.com/office/drawing/2014/main" id="{48269177-5F9B-7DA6-C7DA-17C3FE81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31" y="3736798"/>
            <a:ext cx="388060" cy="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F03DCD61-1DC1-5C87-EB9D-9C6E2EE04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7281101" y="4404338"/>
            <a:ext cx="442697" cy="5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lay icon PNG and SVG Free Download">
            <a:extLst>
              <a:ext uri="{FF2B5EF4-FFF2-40B4-BE49-F238E27FC236}">
                <a16:creationId xmlns:a16="http://schemas.microsoft.com/office/drawing/2014/main" id="{39E92EF7-C59F-296C-B646-4D8258ED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433" b="96552" l="1613" r="95968">
                        <a14:foregroundMark x1="6452" y1="30049" x2="6452" y2="30049"/>
                        <a14:foregroundMark x1="22984" y1="7389" x2="22984" y2="7389"/>
                        <a14:foregroundMark x1="1613" y1="32020" x2="1613" y2="32020"/>
                        <a14:foregroundMark x1="34274" y1="80788" x2="34274" y2="80788"/>
                        <a14:foregroundMark x1="38306" y1="88670" x2="38306" y2="88670"/>
                        <a14:foregroundMark x1="44355" y1="91626" x2="72177" y2="92118"/>
                        <a14:foregroundMark x1="72177" y1="92118" x2="74194" y2="91626"/>
                        <a14:foregroundMark x1="87500" y1="19212" x2="91935" y2="28571"/>
                        <a14:foregroundMark x1="61956" y1="48276" x2="62097" y2="48768"/>
                        <a14:foregroundMark x1="61815" y1="47783" x2="61956" y2="48276"/>
                        <a14:foregroundMark x1="61533" y1="46798" x2="61815" y2="47783"/>
                        <a14:foregroundMark x1="61109" y1="45320" x2="61533" y2="46798"/>
                        <a14:foregroundMark x1="59274" y1="38916" x2="61109" y2="45320"/>
                        <a14:foregroundMark x1="55242" y1="48276" x2="55242" y2="50739"/>
                        <a14:foregroundMark x1="55242" y1="47783" x2="55242" y2="48276"/>
                        <a14:foregroundMark x1="55242" y1="46798" x2="55242" y2="47783"/>
                        <a14:foregroundMark x1="55242" y1="45320" x2="55242" y2="46798"/>
                        <a14:foregroundMark x1="55242" y1="41379" x2="55242" y2="45320"/>
                        <a14:foregroundMark x1="58871" y1="49754" x2="67339" y2="61084"/>
                        <a14:foregroundMark x1="68145" y1="58128" x2="72984" y2="64039"/>
                        <a14:foregroundMark x1="58468" y1="35961" x2="57661" y2="27094"/>
                        <a14:foregroundMark x1="71774" y1="9360" x2="78629" y2="9360"/>
                        <a14:foregroundMark x1="83871" y1="14778" x2="88306" y2="23153"/>
                        <a14:foregroundMark x1="92742" y1="34483" x2="94758" y2="43842"/>
                        <a14:foregroundMark x1="95968" y1="52217" x2="92742" y2="63547"/>
                        <a14:foregroundMark x1="91935" y1="70936" x2="83871" y2="82266"/>
                        <a14:foregroundMark x1="76210" y1="89655" x2="81048" y2="85222"/>
                        <a14:foregroundMark x1="29032" y1="73892" x2="32661" y2="79803"/>
                        <a14:foregroundMark x1="35887" y1="86700" x2="43952" y2="90148"/>
                        <a14:foregroundMark x1="48387" y1="94581" x2="60887" y2="94581"/>
                        <a14:foregroundMark x1="60081" y1="97044" x2="64919" y2="96552"/>
                        <a14:foregroundMark x1="25000" y1="66502" x2="29839" y2="75862"/>
                        <a14:foregroundMark x1="48790" y1="6897" x2="69355" y2="6404"/>
                        <a14:foregroundMark x1="45161" y1="7882" x2="52419" y2="6404"/>
                        <a14:foregroundMark x1="56452" y1="4433" x2="64919" y2="4433"/>
                        <a14:backgroundMark x1="62097" y1="48276" x2="62097" y2="48276"/>
                        <a14:backgroundMark x1="62097" y1="47783" x2="62097" y2="47783"/>
                        <a14:backgroundMark x1="61694" y1="45320" x2="61694" y2="45320"/>
                        <a14:backgroundMark x1="61694" y1="46798" x2="61694" y2="46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60" y="2455404"/>
            <a:ext cx="559595" cy="45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98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482903" y="2296520"/>
            <a:ext cx="5207200" cy="98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67" dirty="0">
                <a:latin typeface="Roboto"/>
                <a:ea typeface="Roboto"/>
                <a:cs typeface="Roboto"/>
                <a:sym typeface="Roboto"/>
              </a:rPr>
              <a:t>To have a Azure hosted VM with MFA authentication enabled to the users.</a:t>
            </a:r>
            <a:endParaRPr sz="22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453501" y="701175"/>
            <a:ext cx="6123600" cy="121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600" dirty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SOLUTION</a:t>
            </a:r>
          </a:p>
        </p:txBody>
      </p:sp>
      <p:sp>
        <p:nvSpPr>
          <p:cNvPr id="54" name="Google Shape;54;p13"/>
          <p:cNvSpPr/>
          <p:nvPr/>
        </p:nvSpPr>
        <p:spPr>
          <a:xfrm rot="900130">
            <a:off x="7352786" y="4227831"/>
            <a:ext cx="2835900" cy="2766302"/>
          </a:xfrm>
          <a:custGeom>
            <a:avLst/>
            <a:gdLst/>
            <a:ahLst/>
            <a:cxnLst/>
            <a:rect l="l" t="t" r="r" b="b"/>
            <a:pathLst>
              <a:path w="54088" h="52283" extrusionOk="0">
                <a:moveTo>
                  <a:pt x="0" y="1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2"/>
                </a:cubicBezTo>
                <a:cubicBezTo>
                  <a:pt x="54088" y="42894"/>
                  <a:pt x="51556" y="1"/>
                  <a:pt x="51556" y="1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56;p13"/>
          <p:cNvSpPr/>
          <p:nvPr/>
        </p:nvSpPr>
        <p:spPr>
          <a:xfrm rot="900202">
            <a:off x="7706534" y="591539"/>
            <a:ext cx="2835907" cy="2733226"/>
          </a:xfrm>
          <a:custGeom>
            <a:avLst/>
            <a:gdLst/>
            <a:ahLst/>
            <a:cxnLst/>
            <a:rect l="l" t="t" r="r" b="b"/>
            <a:pathLst>
              <a:path w="54088" h="52283" extrusionOk="0">
                <a:moveTo>
                  <a:pt x="0" y="1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2"/>
                </a:cubicBezTo>
                <a:cubicBezTo>
                  <a:pt x="54088" y="42894"/>
                  <a:pt x="51556" y="1"/>
                  <a:pt x="51556" y="1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57;p13"/>
          <p:cNvSpPr/>
          <p:nvPr/>
        </p:nvSpPr>
        <p:spPr>
          <a:xfrm rot="900202">
            <a:off x="7701669" y="448704"/>
            <a:ext cx="2835907" cy="2733173"/>
          </a:xfrm>
          <a:custGeom>
            <a:avLst/>
            <a:gdLst/>
            <a:ahLst/>
            <a:cxnLst/>
            <a:rect l="l" t="t" r="r" b="b"/>
            <a:pathLst>
              <a:path w="54088" h="52282" extrusionOk="0">
                <a:moveTo>
                  <a:pt x="0" y="0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1"/>
                </a:cubicBezTo>
                <a:cubicBezTo>
                  <a:pt x="54088" y="42894"/>
                  <a:pt x="51828" y="0"/>
                  <a:pt x="51828" y="0"/>
                </a:cubicBezTo>
                <a:close/>
              </a:path>
            </a:pathLst>
          </a:custGeom>
          <a:solidFill>
            <a:srgbClr val="F0F0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" name="Google Shape;58;p13"/>
          <p:cNvSpPr/>
          <p:nvPr/>
        </p:nvSpPr>
        <p:spPr>
          <a:xfrm rot="900202">
            <a:off x="7990524" y="474320"/>
            <a:ext cx="2733928" cy="572125"/>
          </a:xfrm>
          <a:custGeom>
            <a:avLst/>
            <a:gdLst/>
            <a:ahLst/>
            <a:cxnLst/>
            <a:rect l="l" t="t" r="r" b="b"/>
            <a:pathLst>
              <a:path w="52143" h="10944" extrusionOk="0">
                <a:moveTo>
                  <a:pt x="1" y="0"/>
                </a:moveTo>
                <a:lnTo>
                  <a:pt x="1" y="10943"/>
                </a:lnTo>
                <a:lnTo>
                  <a:pt x="52142" y="10943"/>
                </a:lnTo>
                <a:lnTo>
                  <a:pt x="51912" y="0"/>
                </a:lnTo>
                <a:close/>
              </a:path>
            </a:pathLst>
          </a:custGeom>
          <a:solidFill>
            <a:srgbClr val="FFFF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" name="Google Shape;59;p13"/>
          <p:cNvSpPr/>
          <p:nvPr/>
        </p:nvSpPr>
        <p:spPr>
          <a:xfrm rot="900202">
            <a:off x="7416311" y="2603387"/>
            <a:ext cx="2696597" cy="534903"/>
          </a:xfrm>
          <a:custGeom>
            <a:avLst/>
            <a:gdLst/>
            <a:ahLst/>
            <a:cxnLst/>
            <a:rect l="l" t="t" r="r" b="b"/>
            <a:pathLst>
              <a:path w="51431" h="10232" extrusionOk="0">
                <a:moveTo>
                  <a:pt x="51430" y="2616"/>
                </a:moveTo>
                <a:cubicBezTo>
                  <a:pt x="51430" y="2616"/>
                  <a:pt x="51430" y="2616"/>
                  <a:pt x="51430" y="2617"/>
                </a:cubicBezTo>
                <a:lnTo>
                  <a:pt x="51430" y="2617"/>
                </a:lnTo>
                <a:cubicBezTo>
                  <a:pt x="51430" y="2616"/>
                  <a:pt x="51430" y="2616"/>
                  <a:pt x="51430" y="2616"/>
                </a:cubicBezTo>
                <a:cubicBezTo>
                  <a:pt x="51430" y="2616"/>
                  <a:pt x="51430" y="2616"/>
                  <a:pt x="51430" y="2616"/>
                </a:cubicBezTo>
                <a:close/>
                <a:moveTo>
                  <a:pt x="43814" y="1"/>
                </a:moveTo>
                <a:cubicBezTo>
                  <a:pt x="40948" y="357"/>
                  <a:pt x="0" y="9521"/>
                  <a:pt x="0" y="9521"/>
                </a:cubicBezTo>
                <a:cubicBezTo>
                  <a:pt x="6199" y="10018"/>
                  <a:pt x="11676" y="10231"/>
                  <a:pt x="16512" y="10231"/>
                </a:cubicBezTo>
                <a:cubicBezTo>
                  <a:pt x="45319" y="10231"/>
                  <a:pt x="51337" y="2672"/>
                  <a:pt x="51430" y="2617"/>
                </a:cubicBezTo>
                <a:lnTo>
                  <a:pt x="51430" y="2617"/>
                </a:lnTo>
                <a:cubicBezTo>
                  <a:pt x="50638" y="2849"/>
                  <a:pt x="49909" y="2947"/>
                  <a:pt x="49243" y="2947"/>
                </a:cubicBezTo>
                <a:cubicBezTo>
                  <a:pt x="45594" y="2947"/>
                  <a:pt x="43814" y="1"/>
                  <a:pt x="43814" y="1"/>
                </a:cubicBezTo>
                <a:close/>
              </a:path>
            </a:pathLst>
          </a:custGeom>
          <a:solidFill>
            <a:srgbClr val="FFFF8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" name="Google Shape;61;p13"/>
          <p:cNvSpPr/>
          <p:nvPr/>
        </p:nvSpPr>
        <p:spPr>
          <a:xfrm rot="19799839">
            <a:off x="9178502" y="2196315"/>
            <a:ext cx="2835756" cy="2733080"/>
          </a:xfrm>
          <a:custGeom>
            <a:avLst/>
            <a:gdLst/>
            <a:ahLst/>
            <a:cxnLst/>
            <a:rect l="l" t="t" r="r" b="b"/>
            <a:pathLst>
              <a:path w="54088" h="52283" extrusionOk="0">
                <a:moveTo>
                  <a:pt x="0" y="1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2"/>
                </a:cubicBezTo>
                <a:cubicBezTo>
                  <a:pt x="54088" y="42894"/>
                  <a:pt x="51556" y="1"/>
                  <a:pt x="51556" y="1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Google Shape;62;p13"/>
          <p:cNvSpPr/>
          <p:nvPr/>
        </p:nvSpPr>
        <p:spPr>
          <a:xfrm rot="19799839">
            <a:off x="9074038" y="2098779"/>
            <a:ext cx="2835756" cy="2733028"/>
          </a:xfrm>
          <a:custGeom>
            <a:avLst/>
            <a:gdLst/>
            <a:ahLst/>
            <a:cxnLst/>
            <a:rect l="l" t="t" r="r" b="b"/>
            <a:pathLst>
              <a:path w="54088" h="52282" extrusionOk="0">
                <a:moveTo>
                  <a:pt x="0" y="0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1"/>
                </a:cubicBezTo>
                <a:cubicBezTo>
                  <a:pt x="54088" y="42894"/>
                  <a:pt x="51828" y="0"/>
                  <a:pt x="51828" y="0"/>
                </a:cubicBezTo>
                <a:close/>
              </a:path>
            </a:pathLst>
          </a:custGeom>
          <a:solidFill>
            <a:srgbClr val="FFAC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3"/>
          <p:cNvSpPr/>
          <p:nvPr/>
        </p:nvSpPr>
        <p:spPr>
          <a:xfrm rot="19799839">
            <a:off x="8547222" y="2265227"/>
            <a:ext cx="2733783" cy="572095"/>
          </a:xfrm>
          <a:custGeom>
            <a:avLst/>
            <a:gdLst/>
            <a:ahLst/>
            <a:cxnLst/>
            <a:rect l="l" t="t" r="r" b="b"/>
            <a:pathLst>
              <a:path w="52143" h="10944" extrusionOk="0">
                <a:moveTo>
                  <a:pt x="1" y="0"/>
                </a:moveTo>
                <a:lnTo>
                  <a:pt x="1" y="10943"/>
                </a:lnTo>
                <a:lnTo>
                  <a:pt x="52142" y="10943"/>
                </a:lnTo>
                <a:lnTo>
                  <a:pt x="51912" y="0"/>
                </a:lnTo>
                <a:close/>
              </a:path>
            </a:pathLst>
          </a:custGeom>
          <a:solidFill>
            <a:srgbClr val="FFD3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" name="Google Shape;64;p13"/>
          <p:cNvSpPr/>
          <p:nvPr/>
        </p:nvSpPr>
        <p:spPr>
          <a:xfrm rot="19799839">
            <a:off x="9639122" y="4195168"/>
            <a:ext cx="2696453" cy="534875"/>
          </a:xfrm>
          <a:custGeom>
            <a:avLst/>
            <a:gdLst/>
            <a:ahLst/>
            <a:cxnLst/>
            <a:rect l="l" t="t" r="r" b="b"/>
            <a:pathLst>
              <a:path w="51431" h="10232" extrusionOk="0">
                <a:moveTo>
                  <a:pt x="51430" y="2616"/>
                </a:moveTo>
                <a:cubicBezTo>
                  <a:pt x="51430" y="2616"/>
                  <a:pt x="51430" y="2616"/>
                  <a:pt x="51430" y="2617"/>
                </a:cubicBezTo>
                <a:lnTo>
                  <a:pt x="51430" y="2617"/>
                </a:lnTo>
                <a:cubicBezTo>
                  <a:pt x="51430" y="2616"/>
                  <a:pt x="51430" y="2616"/>
                  <a:pt x="51430" y="2616"/>
                </a:cubicBezTo>
                <a:cubicBezTo>
                  <a:pt x="51430" y="2616"/>
                  <a:pt x="51430" y="2616"/>
                  <a:pt x="51430" y="2616"/>
                </a:cubicBezTo>
                <a:close/>
                <a:moveTo>
                  <a:pt x="43814" y="1"/>
                </a:moveTo>
                <a:cubicBezTo>
                  <a:pt x="40948" y="357"/>
                  <a:pt x="0" y="9521"/>
                  <a:pt x="0" y="9521"/>
                </a:cubicBezTo>
                <a:cubicBezTo>
                  <a:pt x="6199" y="10018"/>
                  <a:pt x="11676" y="10231"/>
                  <a:pt x="16512" y="10231"/>
                </a:cubicBezTo>
                <a:cubicBezTo>
                  <a:pt x="45319" y="10231"/>
                  <a:pt x="51337" y="2672"/>
                  <a:pt x="51430" y="2617"/>
                </a:cubicBezTo>
                <a:lnTo>
                  <a:pt x="51430" y="2617"/>
                </a:lnTo>
                <a:cubicBezTo>
                  <a:pt x="50638" y="2849"/>
                  <a:pt x="49909" y="2947"/>
                  <a:pt x="49243" y="2947"/>
                </a:cubicBezTo>
                <a:cubicBezTo>
                  <a:pt x="45594" y="2947"/>
                  <a:pt x="43814" y="1"/>
                  <a:pt x="43814" y="1"/>
                </a:cubicBezTo>
                <a:close/>
              </a:path>
            </a:pathLst>
          </a:custGeom>
          <a:solidFill>
            <a:srgbClr val="FFD3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" name="Google Shape;65;p13"/>
          <p:cNvSpPr/>
          <p:nvPr/>
        </p:nvSpPr>
        <p:spPr>
          <a:xfrm rot="900130">
            <a:off x="7352331" y="4085584"/>
            <a:ext cx="2835900" cy="2733166"/>
          </a:xfrm>
          <a:custGeom>
            <a:avLst/>
            <a:gdLst/>
            <a:ahLst/>
            <a:cxnLst/>
            <a:rect l="l" t="t" r="r" b="b"/>
            <a:pathLst>
              <a:path w="54088" h="52282" extrusionOk="0">
                <a:moveTo>
                  <a:pt x="0" y="0"/>
                </a:moveTo>
                <a:lnTo>
                  <a:pt x="0" y="51807"/>
                </a:lnTo>
                <a:cubicBezTo>
                  <a:pt x="0" y="51807"/>
                  <a:pt x="5632" y="52282"/>
                  <a:pt x="13332" y="52282"/>
                </a:cubicBezTo>
                <a:cubicBezTo>
                  <a:pt x="25565" y="52282"/>
                  <a:pt x="43016" y="51084"/>
                  <a:pt x="51389" y="44881"/>
                </a:cubicBezTo>
                <a:cubicBezTo>
                  <a:pt x="54088" y="42894"/>
                  <a:pt x="51828" y="0"/>
                  <a:pt x="51828" y="0"/>
                </a:cubicBezTo>
                <a:close/>
              </a:path>
            </a:pathLst>
          </a:custGeom>
          <a:solidFill>
            <a:srgbClr val="FF4E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3"/>
          <p:cNvSpPr/>
          <p:nvPr/>
        </p:nvSpPr>
        <p:spPr>
          <a:xfrm rot="900130">
            <a:off x="7641985" y="4111228"/>
            <a:ext cx="2733921" cy="572124"/>
          </a:xfrm>
          <a:custGeom>
            <a:avLst/>
            <a:gdLst/>
            <a:ahLst/>
            <a:cxnLst/>
            <a:rect l="l" t="t" r="r" b="b"/>
            <a:pathLst>
              <a:path w="52143" h="10944" extrusionOk="0">
                <a:moveTo>
                  <a:pt x="1" y="0"/>
                </a:moveTo>
                <a:lnTo>
                  <a:pt x="1" y="10943"/>
                </a:lnTo>
                <a:lnTo>
                  <a:pt x="52142" y="10943"/>
                </a:lnTo>
                <a:lnTo>
                  <a:pt x="51912" y="0"/>
                </a:lnTo>
                <a:close/>
              </a:path>
            </a:pathLst>
          </a:custGeom>
          <a:solidFill>
            <a:srgbClr val="FFA8D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" name="Google Shape;67;p13"/>
          <p:cNvSpPr/>
          <p:nvPr/>
        </p:nvSpPr>
        <p:spPr>
          <a:xfrm rot="900130">
            <a:off x="7066103" y="6240316"/>
            <a:ext cx="2696590" cy="534902"/>
          </a:xfrm>
          <a:custGeom>
            <a:avLst/>
            <a:gdLst/>
            <a:ahLst/>
            <a:cxnLst/>
            <a:rect l="l" t="t" r="r" b="b"/>
            <a:pathLst>
              <a:path w="51431" h="10232" extrusionOk="0">
                <a:moveTo>
                  <a:pt x="51430" y="2616"/>
                </a:moveTo>
                <a:cubicBezTo>
                  <a:pt x="51430" y="2616"/>
                  <a:pt x="51430" y="2616"/>
                  <a:pt x="51430" y="2617"/>
                </a:cubicBezTo>
                <a:lnTo>
                  <a:pt x="51430" y="2617"/>
                </a:lnTo>
                <a:cubicBezTo>
                  <a:pt x="51430" y="2616"/>
                  <a:pt x="51430" y="2616"/>
                  <a:pt x="51430" y="2616"/>
                </a:cubicBezTo>
                <a:cubicBezTo>
                  <a:pt x="51430" y="2616"/>
                  <a:pt x="51430" y="2616"/>
                  <a:pt x="51430" y="2616"/>
                </a:cubicBezTo>
                <a:close/>
                <a:moveTo>
                  <a:pt x="43814" y="1"/>
                </a:moveTo>
                <a:cubicBezTo>
                  <a:pt x="40948" y="357"/>
                  <a:pt x="0" y="9521"/>
                  <a:pt x="0" y="9521"/>
                </a:cubicBezTo>
                <a:cubicBezTo>
                  <a:pt x="6199" y="10018"/>
                  <a:pt x="11676" y="10231"/>
                  <a:pt x="16512" y="10231"/>
                </a:cubicBezTo>
                <a:cubicBezTo>
                  <a:pt x="45319" y="10231"/>
                  <a:pt x="51337" y="2672"/>
                  <a:pt x="51430" y="2617"/>
                </a:cubicBezTo>
                <a:lnTo>
                  <a:pt x="51430" y="2617"/>
                </a:lnTo>
                <a:cubicBezTo>
                  <a:pt x="50638" y="2849"/>
                  <a:pt x="49909" y="2947"/>
                  <a:pt x="49243" y="2947"/>
                </a:cubicBezTo>
                <a:cubicBezTo>
                  <a:pt x="45594" y="2947"/>
                  <a:pt x="43814" y="1"/>
                  <a:pt x="43814" y="1"/>
                </a:cubicBezTo>
                <a:close/>
              </a:path>
            </a:pathLst>
          </a:custGeom>
          <a:solidFill>
            <a:srgbClr val="FFA8D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51;p13">
            <a:extLst>
              <a:ext uri="{FF2B5EF4-FFF2-40B4-BE49-F238E27FC236}">
                <a16:creationId xmlns:a16="http://schemas.microsoft.com/office/drawing/2014/main" id="{BDD1D928-38FE-E1D6-CF68-3DDCFFED52D9}"/>
              </a:ext>
            </a:extLst>
          </p:cNvPr>
          <p:cNvSpPr txBox="1"/>
          <p:nvPr/>
        </p:nvSpPr>
        <p:spPr>
          <a:xfrm rot="910319">
            <a:off x="8148627" y="474175"/>
            <a:ext cx="233098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>
                <a:latin typeface="Roboto"/>
                <a:ea typeface="Roboto"/>
                <a:cs typeface="Roboto"/>
                <a:sym typeface="Roboto"/>
              </a:rPr>
              <a:t>Solution-01</a:t>
            </a:r>
            <a:endParaRPr sz="22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51;p13">
            <a:extLst>
              <a:ext uri="{FF2B5EF4-FFF2-40B4-BE49-F238E27FC236}">
                <a16:creationId xmlns:a16="http://schemas.microsoft.com/office/drawing/2014/main" id="{11504731-E0BB-3669-E681-B534EA619ED4}"/>
              </a:ext>
            </a:extLst>
          </p:cNvPr>
          <p:cNvSpPr txBox="1"/>
          <p:nvPr/>
        </p:nvSpPr>
        <p:spPr>
          <a:xfrm rot="910319">
            <a:off x="7861849" y="4199268"/>
            <a:ext cx="233098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>
                <a:latin typeface="Roboto"/>
                <a:ea typeface="Roboto"/>
                <a:cs typeface="Roboto"/>
                <a:sym typeface="Roboto"/>
              </a:rPr>
              <a:t>Solution-03</a:t>
            </a:r>
            <a:endParaRPr sz="22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51;p13">
            <a:extLst>
              <a:ext uri="{FF2B5EF4-FFF2-40B4-BE49-F238E27FC236}">
                <a16:creationId xmlns:a16="http://schemas.microsoft.com/office/drawing/2014/main" id="{8DFBB00C-C0B9-ABAB-BF65-36C32DE54992}"/>
              </a:ext>
            </a:extLst>
          </p:cNvPr>
          <p:cNvSpPr txBox="1"/>
          <p:nvPr/>
        </p:nvSpPr>
        <p:spPr>
          <a:xfrm rot="19774673">
            <a:off x="8748623" y="2352294"/>
            <a:ext cx="233098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267" dirty="0">
                <a:latin typeface="Roboto"/>
                <a:ea typeface="Roboto"/>
                <a:cs typeface="Roboto"/>
                <a:sym typeface="Roboto"/>
              </a:rPr>
              <a:t>Solution-02</a:t>
            </a:r>
            <a:endParaRPr sz="22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51;p13">
            <a:extLst>
              <a:ext uri="{FF2B5EF4-FFF2-40B4-BE49-F238E27FC236}">
                <a16:creationId xmlns:a16="http://schemas.microsoft.com/office/drawing/2014/main" id="{6E4E837E-C076-2B12-D8A3-89F66CC1D32B}"/>
              </a:ext>
            </a:extLst>
          </p:cNvPr>
          <p:cNvSpPr txBox="1"/>
          <p:nvPr/>
        </p:nvSpPr>
        <p:spPr>
          <a:xfrm>
            <a:off x="482902" y="3502365"/>
            <a:ext cx="5745369" cy="143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Creating Azure VM with Cisco VPN installed in it.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Bastion Service.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Using Azure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Virtual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Network Gateway.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BCF4EBF6-DF51-8AFF-5DFF-6325FAE0D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953141" y="3170260"/>
            <a:ext cx="1197197" cy="1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zure DevOps - what is it &amp; why do you need it?TechMobius">
            <a:extLst>
              <a:ext uri="{FF2B5EF4-FFF2-40B4-BE49-F238E27FC236}">
                <a16:creationId xmlns:a16="http://schemas.microsoft.com/office/drawing/2014/main" id="{04A2EC0D-0E1D-4653-A9EE-3ED729154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4" b="100000" l="0" r="100000">
                        <a14:foregroundMark x1="10174" y1="52645" x2="9181" y2="42317"/>
                        <a14:foregroundMark x1="46154" y1="9824" x2="46154" y2="9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17089" y="3462018"/>
            <a:ext cx="814390" cy="8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227DB1C-7491-7CDC-3DFF-69BA786E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00" b="94556" l="10000" r="90000">
                        <a14:foregroundMark x1="50583" y1="85667" x2="50583" y2="87111"/>
                        <a14:foregroundMark x1="16083" y1="60444" x2="16083" y2="60444"/>
                        <a14:foregroundMark x1="36917" y1="9444" x2="36917" y2="9444"/>
                        <a14:foregroundMark x1="39167" y1="91667" x2="39167" y2="91667"/>
                        <a14:foregroundMark x1="34500" y1="92556" x2="34500" y2="92556"/>
                        <a14:foregroundMark x1="51333" y1="92556" x2="51333" y2="92556"/>
                        <a14:foregroundMark x1="49417" y1="92556" x2="59333" y2="92556"/>
                        <a14:foregroundMark x1="68750" y1="93333" x2="53417" y2="93333"/>
                        <a14:foregroundMark x1="39167" y1="94556" x2="36333" y2="94111"/>
                        <a14:foregroundMark x1="50000" y1="85889" x2="51333" y2="7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64" y="3498111"/>
            <a:ext cx="899604" cy="67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4E78C2-FA09-9827-33AE-EBE5CE76D2C2}"/>
              </a:ext>
            </a:extLst>
          </p:cNvPr>
          <p:cNvSpPr/>
          <p:nvPr/>
        </p:nvSpPr>
        <p:spPr>
          <a:xfrm>
            <a:off x="3443298" y="3295253"/>
            <a:ext cx="2692662" cy="969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isco Systems VPN Client Cisco AnyConnect VPN Client Computer Icons Virtual  private network, secure, trademark, logo, computer Wallpaper png | PNGWing">
            <a:extLst>
              <a:ext uri="{FF2B5EF4-FFF2-40B4-BE49-F238E27FC236}">
                <a16:creationId xmlns:a16="http://schemas.microsoft.com/office/drawing/2014/main" id="{E4443B97-BEDB-6FB2-9242-73BC6E341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12916" r="12501" b="12778"/>
          <a:stretch/>
        </p:blipFill>
        <p:spPr bwMode="auto">
          <a:xfrm>
            <a:off x="5211736" y="3540204"/>
            <a:ext cx="516114" cy="514192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3C36DC-83B1-BF6F-1FE6-78B41A8262BB}"/>
              </a:ext>
            </a:extLst>
          </p:cNvPr>
          <p:cNvCxnSpPr>
            <a:cxnSpLocks/>
          </p:cNvCxnSpPr>
          <p:nvPr/>
        </p:nvCxnSpPr>
        <p:spPr>
          <a:xfrm>
            <a:off x="2225675" y="3797300"/>
            <a:ext cx="10204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Azure Portal (@AzurePortal) / Twitter">
            <a:extLst>
              <a:ext uri="{FF2B5EF4-FFF2-40B4-BE49-F238E27FC236}">
                <a16:creationId xmlns:a16="http://schemas.microsoft.com/office/drawing/2014/main" id="{E1C18DA7-60FC-0F03-F38B-DACE48FDF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1733" y="2441860"/>
            <a:ext cx="755792" cy="7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FF071A-FC09-984A-6C3C-8C7E1116CA42}"/>
              </a:ext>
            </a:extLst>
          </p:cNvPr>
          <p:cNvCxnSpPr>
            <a:cxnSpLocks/>
          </p:cNvCxnSpPr>
          <p:nvPr/>
        </p:nvCxnSpPr>
        <p:spPr>
          <a:xfrm>
            <a:off x="6265545" y="3871424"/>
            <a:ext cx="11658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F452B9-D567-DD8D-ABD4-98DC4304813B}"/>
              </a:ext>
            </a:extLst>
          </p:cNvPr>
          <p:cNvCxnSpPr>
            <a:cxnSpLocks/>
          </p:cNvCxnSpPr>
          <p:nvPr/>
        </p:nvCxnSpPr>
        <p:spPr>
          <a:xfrm>
            <a:off x="9100185" y="3879044"/>
            <a:ext cx="11658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1846C2-2E84-F7C3-EC02-6ECF207254E9}"/>
              </a:ext>
            </a:extLst>
          </p:cNvPr>
          <p:cNvSpPr txBox="1"/>
          <p:nvPr/>
        </p:nvSpPr>
        <p:spPr>
          <a:xfrm>
            <a:off x="7629493" y="4593789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Workstation on Private 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E84C01-57D9-6050-130A-9F167111D008}"/>
              </a:ext>
            </a:extLst>
          </p:cNvPr>
          <p:cNvSpPr txBox="1"/>
          <p:nvPr/>
        </p:nvSpPr>
        <p:spPr>
          <a:xfrm>
            <a:off x="3535210" y="4275034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Public Ip Vm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C7469-7EF5-034F-A69F-14B20C98A0EB}"/>
              </a:ext>
            </a:extLst>
          </p:cNvPr>
          <p:cNvSpPr txBox="1"/>
          <p:nvPr/>
        </p:nvSpPr>
        <p:spPr>
          <a:xfrm>
            <a:off x="4824748" y="4289827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Cisco VPN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7075D-A79F-9D26-2825-B6A1C7952E6D}"/>
              </a:ext>
            </a:extLst>
          </p:cNvPr>
          <p:cNvSpPr txBox="1"/>
          <p:nvPr/>
        </p:nvSpPr>
        <p:spPr>
          <a:xfrm>
            <a:off x="845057" y="4542428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Developer </a:t>
            </a:r>
          </a:p>
          <a:p>
            <a:pPr algn="ctr"/>
            <a:r>
              <a:rPr lang="en-US" sz="1200" dirty="0"/>
              <a:t>Laptop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F7ED8B-61A7-AC3E-1E61-96B273530F62}"/>
              </a:ext>
            </a:extLst>
          </p:cNvPr>
          <p:cNvSpPr txBox="1"/>
          <p:nvPr/>
        </p:nvSpPr>
        <p:spPr>
          <a:xfrm>
            <a:off x="10113796" y="2900827"/>
            <a:ext cx="162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Conditional Access to Private IP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9E2D7F1-C6D4-FACA-341E-A3672F7F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51" y="3295253"/>
            <a:ext cx="1356947" cy="13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43F1F-0AE2-CB82-07B9-8AFB03A435C9}"/>
              </a:ext>
            </a:extLst>
          </p:cNvPr>
          <p:cNvSpPr txBox="1"/>
          <p:nvPr/>
        </p:nvSpPr>
        <p:spPr>
          <a:xfrm>
            <a:off x="10266045" y="4403928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DevOps</a:t>
            </a:r>
          </a:p>
        </p:txBody>
      </p:sp>
      <p:sp>
        <p:nvSpPr>
          <p:cNvPr id="12" name="Google Shape;51;p13">
            <a:extLst>
              <a:ext uri="{FF2B5EF4-FFF2-40B4-BE49-F238E27FC236}">
                <a16:creationId xmlns:a16="http://schemas.microsoft.com/office/drawing/2014/main" id="{D5467811-A615-DD83-6232-7DC7C02E64BA}"/>
              </a:ext>
            </a:extLst>
          </p:cNvPr>
          <p:cNvSpPr txBox="1"/>
          <p:nvPr/>
        </p:nvSpPr>
        <p:spPr>
          <a:xfrm>
            <a:off x="169194" y="510137"/>
            <a:ext cx="8835804" cy="87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Roboto"/>
                <a:ea typeface="Roboto"/>
                <a:cs typeface="Roboto"/>
                <a:sym typeface="Roboto"/>
              </a:rPr>
              <a:t>Solution-01: Azure VM with Cisco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B185E-9D2F-FE1B-E156-E6F44966D1D0}"/>
              </a:ext>
            </a:extLst>
          </p:cNvPr>
          <p:cNvSpPr txBox="1"/>
          <p:nvPr/>
        </p:nvSpPr>
        <p:spPr>
          <a:xfrm>
            <a:off x="8943496" y="3610376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Deploys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1B3AD-D3F7-10FF-AB29-8EA03E9D1BDF}"/>
              </a:ext>
            </a:extLst>
          </p:cNvPr>
          <p:cNvSpPr txBox="1"/>
          <p:nvPr/>
        </p:nvSpPr>
        <p:spPr>
          <a:xfrm>
            <a:off x="6139501" y="3610376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Connected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36BE5-389D-AC7F-6BA7-63375986F688}"/>
              </a:ext>
            </a:extLst>
          </p:cNvPr>
          <p:cNvSpPr txBox="1"/>
          <p:nvPr/>
        </p:nvSpPr>
        <p:spPr>
          <a:xfrm>
            <a:off x="2026394" y="3544738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RDP</a:t>
            </a:r>
          </a:p>
        </p:txBody>
      </p:sp>
    </p:spTree>
    <p:extLst>
      <p:ext uri="{BB962C8B-B14F-4D97-AF65-F5344CB8AC3E}">
        <p14:creationId xmlns:p14="http://schemas.microsoft.com/office/powerpoint/2010/main" val="203503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51;p13">
            <a:extLst>
              <a:ext uri="{FF2B5EF4-FFF2-40B4-BE49-F238E27FC236}">
                <a16:creationId xmlns:a16="http://schemas.microsoft.com/office/drawing/2014/main" id="{8F0DEB27-971E-3D01-9B51-B1C978590410}"/>
              </a:ext>
            </a:extLst>
          </p:cNvPr>
          <p:cNvSpPr txBox="1"/>
          <p:nvPr/>
        </p:nvSpPr>
        <p:spPr>
          <a:xfrm>
            <a:off x="316080" y="528051"/>
            <a:ext cx="7302452" cy="872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Roboto"/>
                <a:ea typeface="Roboto"/>
                <a:cs typeface="Roboto"/>
                <a:sym typeface="Roboto"/>
              </a:rPr>
              <a:t>Solution-02: Bastion Service 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2A2B7639-A3A1-76AD-349E-13850B92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1514397" y="3206525"/>
            <a:ext cx="1197197" cy="1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zure Bastion – A real life use case – AZApril – Azure with April">
            <a:extLst>
              <a:ext uri="{FF2B5EF4-FFF2-40B4-BE49-F238E27FC236}">
                <a16:creationId xmlns:a16="http://schemas.microsoft.com/office/drawing/2014/main" id="{A44CB72C-02FE-EE4E-EEE7-872705EB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32" y="3674324"/>
            <a:ext cx="742950" cy="5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Microsoft Authenticator – Apps on Google Play">
            <a:extLst>
              <a:ext uri="{FF2B5EF4-FFF2-40B4-BE49-F238E27FC236}">
                <a16:creationId xmlns:a16="http://schemas.microsoft.com/office/drawing/2014/main" id="{68519996-747D-30D7-E8E8-F1C90821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996" y="2685378"/>
            <a:ext cx="775873" cy="77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E677DC-157A-B571-A062-829348F124B1}"/>
              </a:ext>
            </a:extLst>
          </p:cNvPr>
          <p:cNvCxnSpPr>
            <a:cxnSpLocks/>
          </p:cNvCxnSpPr>
          <p:nvPr/>
        </p:nvCxnSpPr>
        <p:spPr>
          <a:xfrm flipV="1">
            <a:off x="2704600" y="3356645"/>
            <a:ext cx="386487" cy="44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3237B5-BFD9-EC2A-5864-7036C9E4BBA4}"/>
              </a:ext>
            </a:extLst>
          </p:cNvPr>
          <p:cNvCxnSpPr>
            <a:cxnSpLocks/>
          </p:cNvCxnSpPr>
          <p:nvPr/>
        </p:nvCxnSpPr>
        <p:spPr>
          <a:xfrm>
            <a:off x="3532640" y="3357153"/>
            <a:ext cx="505175" cy="44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3CD1F1-2A3F-CDA0-BA40-5685F2CCF549}"/>
              </a:ext>
            </a:extLst>
          </p:cNvPr>
          <p:cNvCxnSpPr>
            <a:cxnSpLocks/>
          </p:cNvCxnSpPr>
          <p:nvPr/>
        </p:nvCxnSpPr>
        <p:spPr>
          <a:xfrm>
            <a:off x="4571970" y="3943643"/>
            <a:ext cx="9691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DC3FCC-0FF5-C16D-9A2A-BA528FF50160}"/>
              </a:ext>
            </a:extLst>
          </p:cNvPr>
          <p:cNvCxnSpPr>
            <a:cxnSpLocks/>
          </p:cNvCxnSpPr>
          <p:nvPr/>
        </p:nvCxnSpPr>
        <p:spPr>
          <a:xfrm>
            <a:off x="6443663" y="3943643"/>
            <a:ext cx="10475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A40670-291B-129A-493E-6C8682A96F69}"/>
              </a:ext>
            </a:extLst>
          </p:cNvPr>
          <p:cNvCxnSpPr>
            <a:cxnSpLocks/>
          </p:cNvCxnSpPr>
          <p:nvPr/>
        </p:nvCxnSpPr>
        <p:spPr>
          <a:xfrm>
            <a:off x="8372475" y="3921270"/>
            <a:ext cx="12604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F065FF-37FA-2F07-E4E8-1347C62AC341}"/>
              </a:ext>
            </a:extLst>
          </p:cNvPr>
          <p:cNvSpPr txBox="1"/>
          <p:nvPr/>
        </p:nvSpPr>
        <p:spPr>
          <a:xfrm>
            <a:off x="2897844" y="2486521"/>
            <a:ext cx="921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MFA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00F533-F5C5-52D6-1E41-713B09DC4325}"/>
              </a:ext>
            </a:extLst>
          </p:cNvPr>
          <p:cNvSpPr txBox="1"/>
          <p:nvPr/>
        </p:nvSpPr>
        <p:spPr>
          <a:xfrm>
            <a:off x="3566877" y="4291154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Portal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6FAE07-5C5B-98CF-C13F-653D8DA0AA4D}"/>
              </a:ext>
            </a:extLst>
          </p:cNvPr>
          <p:cNvSpPr txBox="1"/>
          <p:nvPr/>
        </p:nvSpPr>
        <p:spPr>
          <a:xfrm>
            <a:off x="5318125" y="4291153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Bastion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9576F-1A85-CFC7-54E3-76F0754AA1D0}"/>
              </a:ext>
            </a:extLst>
          </p:cNvPr>
          <p:cNvSpPr txBox="1"/>
          <p:nvPr/>
        </p:nvSpPr>
        <p:spPr>
          <a:xfrm>
            <a:off x="7232545" y="4366790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Vm on Private Ip</a:t>
            </a:r>
          </a:p>
        </p:txBody>
      </p:sp>
      <p:pic>
        <p:nvPicPr>
          <p:cNvPr id="39" name="Picture 4" descr="Virtual Network Pricing | Microsoft Azure">
            <a:extLst>
              <a:ext uri="{FF2B5EF4-FFF2-40B4-BE49-F238E27FC236}">
                <a16:creationId xmlns:a16="http://schemas.microsoft.com/office/drawing/2014/main" id="{ACCE0C7F-E8F7-C97E-0FFA-92B1BFAC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34" y="2827134"/>
            <a:ext cx="467335" cy="24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ADE424-7A7D-6899-8FB5-BA96D71F6927}"/>
              </a:ext>
            </a:extLst>
          </p:cNvPr>
          <p:cNvSpPr txBox="1"/>
          <p:nvPr/>
        </p:nvSpPr>
        <p:spPr>
          <a:xfrm>
            <a:off x="6443663" y="3172338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Virtual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2E808-6A63-CA99-0D99-9BDDDC71A05E}"/>
              </a:ext>
            </a:extLst>
          </p:cNvPr>
          <p:cNvSpPr txBox="1"/>
          <p:nvPr/>
        </p:nvSpPr>
        <p:spPr>
          <a:xfrm>
            <a:off x="6443663" y="2808233"/>
            <a:ext cx="1645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AzureBastionSubnet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03D2F3-4A26-0932-58CB-A2D61E996C22}"/>
              </a:ext>
            </a:extLst>
          </p:cNvPr>
          <p:cNvSpPr txBox="1"/>
          <p:nvPr/>
        </p:nvSpPr>
        <p:spPr>
          <a:xfrm>
            <a:off x="6205169" y="3686677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SSL 443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AE281-DF6D-30BA-FB51-B525D22E9E96}"/>
              </a:ext>
            </a:extLst>
          </p:cNvPr>
          <p:cNvSpPr txBox="1"/>
          <p:nvPr/>
        </p:nvSpPr>
        <p:spPr>
          <a:xfrm>
            <a:off x="1406313" y="4568153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Developer </a:t>
            </a:r>
          </a:p>
          <a:p>
            <a:pPr algn="ctr"/>
            <a:r>
              <a:rPr lang="en-US" sz="1200" dirty="0"/>
              <a:t>Laptop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D7C47A-8E34-AD05-0CE9-C149B97F9797}"/>
              </a:ext>
            </a:extLst>
          </p:cNvPr>
          <p:cNvSpPr txBox="1"/>
          <p:nvPr/>
        </p:nvSpPr>
        <p:spPr>
          <a:xfrm>
            <a:off x="9338019" y="2967335"/>
            <a:ext cx="154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Conditional Access to Private IP</a:t>
            </a:r>
          </a:p>
        </p:txBody>
      </p:sp>
      <p:pic>
        <p:nvPicPr>
          <p:cNvPr id="46" name="Picture 4" descr="Azure Portal (@AzurePortal) / Twitter">
            <a:extLst>
              <a:ext uri="{FF2B5EF4-FFF2-40B4-BE49-F238E27FC236}">
                <a16:creationId xmlns:a16="http://schemas.microsoft.com/office/drawing/2014/main" id="{9237C14B-B853-EC93-B663-1F97E1298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1588" y="3633661"/>
            <a:ext cx="596846" cy="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Virtual Network Pricing | Microsoft Azure">
            <a:extLst>
              <a:ext uri="{FF2B5EF4-FFF2-40B4-BE49-F238E27FC236}">
                <a16:creationId xmlns:a16="http://schemas.microsoft.com/office/drawing/2014/main" id="{56FCCA62-88DA-F3B9-6172-B3C536566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17" y="3188463"/>
            <a:ext cx="467335" cy="24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Azure DevOps - what is it &amp; why do you need it?TechMobius">
            <a:extLst>
              <a:ext uri="{FF2B5EF4-FFF2-40B4-BE49-F238E27FC236}">
                <a16:creationId xmlns:a16="http://schemas.microsoft.com/office/drawing/2014/main" id="{C07EDB3C-1CC4-92BE-25E6-0823A320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24" b="100000" l="0" r="100000">
                        <a14:foregroundMark x1="10174" y1="52645" x2="9181" y2="42317"/>
                        <a14:foregroundMark x1="46154" y1="9824" x2="46154" y2="9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71741" y="3479961"/>
            <a:ext cx="814390" cy="8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9EE7C26-AB83-966C-70C2-A451DAC35D1F}"/>
              </a:ext>
            </a:extLst>
          </p:cNvPr>
          <p:cNvSpPr txBox="1"/>
          <p:nvPr/>
        </p:nvSpPr>
        <p:spPr>
          <a:xfrm>
            <a:off x="9449303" y="4285196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DevOps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580FEEB0-55BF-2E29-7AB4-1CA7E751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000" b="94556" l="10000" r="90000">
                        <a14:foregroundMark x1="50583" y1="85667" x2="50583" y2="87111"/>
                        <a14:foregroundMark x1="16083" y1="60444" x2="16083" y2="60444"/>
                        <a14:foregroundMark x1="36917" y1="9444" x2="36917" y2="9444"/>
                        <a14:foregroundMark x1="39167" y1="91667" x2="39167" y2="91667"/>
                        <a14:foregroundMark x1="34500" y1="92556" x2="34500" y2="92556"/>
                        <a14:foregroundMark x1="51333" y1="92556" x2="51333" y2="92556"/>
                        <a14:foregroundMark x1="49417" y1="92556" x2="59333" y2="92556"/>
                        <a14:foregroundMark x1="68750" y1="93333" x2="53417" y2="93333"/>
                        <a14:foregroundMark x1="39167" y1="94556" x2="36333" y2="94111"/>
                        <a14:foregroundMark x1="50000" y1="85889" x2="51333" y2="7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755" y="3622507"/>
            <a:ext cx="1070445" cy="8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7BCA6-5B0D-444A-6233-6BCC73FDB45A}"/>
              </a:ext>
            </a:extLst>
          </p:cNvPr>
          <p:cNvSpPr txBox="1"/>
          <p:nvPr/>
        </p:nvSpPr>
        <p:spPr>
          <a:xfrm>
            <a:off x="8296030" y="3669435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Deploys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BC541-E4BF-381E-09DA-8CC936A505DB}"/>
              </a:ext>
            </a:extLst>
          </p:cNvPr>
          <p:cNvSpPr txBox="1"/>
          <p:nvPr/>
        </p:nvSpPr>
        <p:spPr>
          <a:xfrm>
            <a:off x="339586" y="1433054"/>
            <a:ext cx="10546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Azure Bastion is a fully managed service that provides more secure and seamless Remote Desktop Protocol (RDP) and Secure Shell Protocol (SSH) access to virtual machines (VMs) without any exposure through public IP addresses.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9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BD470-9724-BBA4-78E9-6D515D0B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64" y="123825"/>
            <a:ext cx="7756071" cy="6734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2A38D-7A8B-095A-FA8F-B55643A48271}"/>
              </a:ext>
            </a:extLst>
          </p:cNvPr>
          <p:cNvSpPr txBox="1"/>
          <p:nvPr/>
        </p:nvSpPr>
        <p:spPr>
          <a:xfrm>
            <a:off x="595223" y="698740"/>
            <a:ext cx="44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Solution-02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8C54D-B363-3918-0BCE-35CAC2D978EA}"/>
              </a:ext>
            </a:extLst>
          </p:cNvPr>
          <p:cNvSpPr txBox="1"/>
          <p:nvPr/>
        </p:nvSpPr>
        <p:spPr>
          <a:xfrm>
            <a:off x="7985069" y="1753099"/>
            <a:ext cx="212931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Enter your Vm private 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438C3-0003-079B-ECE1-ACA06B7C408F}"/>
              </a:ext>
            </a:extLst>
          </p:cNvPr>
          <p:cNvSpPr txBox="1"/>
          <p:nvPr/>
        </p:nvSpPr>
        <p:spPr>
          <a:xfrm>
            <a:off x="9467460" y="4489348"/>
            <a:ext cx="254103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Enter your Vm credentials.</a:t>
            </a:r>
          </a:p>
        </p:txBody>
      </p:sp>
    </p:spTree>
    <p:extLst>
      <p:ext uri="{BB962C8B-B14F-4D97-AF65-F5344CB8AC3E}">
        <p14:creationId xmlns:p14="http://schemas.microsoft.com/office/powerpoint/2010/main" val="126212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D494F-42C9-D583-1BE8-04F5FEEA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7" y="135792"/>
            <a:ext cx="11050585" cy="6111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12A8F-C6F7-4267-2A6D-6DD65900DAA7}"/>
              </a:ext>
            </a:extLst>
          </p:cNvPr>
          <p:cNvSpPr txBox="1"/>
          <p:nvPr/>
        </p:nvSpPr>
        <p:spPr>
          <a:xfrm>
            <a:off x="746380" y="2145193"/>
            <a:ext cx="70820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Solution-02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This is how it opens VM using SSL 443 port in our current browser.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6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1;p13">
            <a:extLst>
              <a:ext uri="{FF2B5EF4-FFF2-40B4-BE49-F238E27FC236}">
                <a16:creationId xmlns:a16="http://schemas.microsoft.com/office/drawing/2014/main" id="{ACCC445C-382B-43F6-0085-60DE54112BBA}"/>
              </a:ext>
            </a:extLst>
          </p:cNvPr>
          <p:cNvSpPr txBox="1"/>
          <p:nvPr/>
        </p:nvSpPr>
        <p:spPr>
          <a:xfrm>
            <a:off x="165085" y="97604"/>
            <a:ext cx="9944714" cy="86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>
                <a:latin typeface="Roboto"/>
                <a:ea typeface="Roboto"/>
                <a:cs typeface="Roboto"/>
                <a:sym typeface="Roboto"/>
              </a:rPr>
              <a:t>Solution-03: Virtual Network Gateway</a:t>
            </a:r>
            <a:endParaRPr sz="4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Picture 9" descr="Hacker operating a laptop cartoon icon illustration. technology icon concept isolated . flat cartoon style">
            <a:extLst>
              <a:ext uri="{FF2B5EF4-FFF2-40B4-BE49-F238E27FC236}">
                <a16:creationId xmlns:a16="http://schemas.microsoft.com/office/drawing/2014/main" id="{88141EEA-58D3-A594-4D37-A3110B22A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04" y1="69489" x2="49840" y2="73642"/>
                        <a14:foregroundMark x1="49521" y1="69169" x2="49521" y2="7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3267" r="17234" b="10056"/>
          <a:stretch/>
        </p:blipFill>
        <p:spPr bwMode="auto">
          <a:xfrm>
            <a:off x="1246253" y="3435347"/>
            <a:ext cx="1197197" cy="14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VPN Gateway Pricing | Microsoft Azure">
            <a:extLst>
              <a:ext uri="{FF2B5EF4-FFF2-40B4-BE49-F238E27FC236}">
                <a16:creationId xmlns:a16="http://schemas.microsoft.com/office/drawing/2014/main" id="{F67D23D6-CF16-FEB3-7B01-A605FE136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80" y="3387731"/>
            <a:ext cx="87936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Virtual Network Pricing | Microsoft Azure">
            <a:extLst>
              <a:ext uri="{FF2B5EF4-FFF2-40B4-BE49-F238E27FC236}">
                <a16:creationId xmlns:a16="http://schemas.microsoft.com/office/drawing/2014/main" id="{24C08710-D065-9D1E-FF7C-6D8FD53A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76" y="3627866"/>
            <a:ext cx="516247" cy="2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454202-DEAB-D31F-A7F3-474B7D08449D}"/>
              </a:ext>
            </a:extLst>
          </p:cNvPr>
          <p:cNvSpPr/>
          <p:nvPr/>
        </p:nvSpPr>
        <p:spPr>
          <a:xfrm>
            <a:off x="5426616" y="2624308"/>
            <a:ext cx="2820924" cy="31935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AB71B3-3F9F-89C8-1C3B-C3F2E97D7FC6}"/>
              </a:ext>
            </a:extLst>
          </p:cNvPr>
          <p:cNvSpPr/>
          <p:nvPr/>
        </p:nvSpPr>
        <p:spPr>
          <a:xfrm>
            <a:off x="5886487" y="3158240"/>
            <a:ext cx="812801" cy="8427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7F070C-D524-6045-99C9-1963A04C9C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1660" y="2658952"/>
            <a:ext cx="909876" cy="9689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C7A239-CD05-D76A-591B-F38AD637B8CF}"/>
              </a:ext>
            </a:extLst>
          </p:cNvPr>
          <p:cNvCxnSpPr>
            <a:cxnSpLocks/>
          </p:cNvCxnSpPr>
          <p:nvPr/>
        </p:nvCxnSpPr>
        <p:spPr>
          <a:xfrm>
            <a:off x="6827322" y="4783859"/>
            <a:ext cx="27125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0A76F9-80BA-364A-10AD-D25654DD9526}"/>
              </a:ext>
            </a:extLst>
          </p:cNvPr>
          <p:cNvCxnSpPr>
            <a:cxnSpLocks/>
          </p:cNvCxnSpPr>
          <p:nvPr/>
        </p:nvCxnSpPr>
        <p:spPr>
          <a:xfrm flipV="1">
            <a:off x="2344271" y="3289366"/>
            <a:ext cx="947424" cy="4050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698040-7B10-1F9A-F32D-291A60A58495}"/>
              </a:ext>
            </a:extLst>
          </p:cNvPr>
          <p:cNvCxnSpPr>
            <a:cxnSpLocks/>
          </p:cNvCxnSpPr>
          <p:nvPr/>
        </p:nvCxnSpPr>
        <p:spPr>
          <a:xfrm>
            <a:off x="4444141" y="3401350"/>
            <a:ext cx="1794688" cy="121796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F6433A1-5986-793E-235B-A76D7313D141}"/>
              </a:ext>
            </a:extLst>
          </p:cNvPr>
          <p:cNvSpPr txBox="1"/>
          <p:nvPr/>
        </p:nvSpPr>
        <p:spPr>
          <a:xfrm>
            <a:off x="5583117" y="2874779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Virtual Network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FC7607-7794-FB7D-9016-6C892D56B9AE}"/>
              </a:ext>
            </a:extLst>
          </p:cNvPr>
          <p:cNvSpPr txBox="1"/>
          <p:nvPr/>
        </p:nvSpPr>
        <p:spPr>
          <a:xfrm>
            <a:off x="6820117" y="2947715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Virtual Network Gateway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A77AC3-CBE9-D463-767A-A42941C9A99F}"/>
              </a:ext>
            </a:extLst>
          </p:cNvPr>
          <p:cNvSpPr txBox="1"/>
          <p:nvPr/>
        </p:nvSpPr>
        <p:spPr>
          <a:xfrm>
            <a:off x="6178273" y="5314349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VM on Private 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4D832B-B985-7484-333C-F4D07FDE7922}"/>
              </a:ext>
            </a:extLst>
          </p:cNvPr>
          <p:cNvSpPr txBox="1"/>
          <p:nvPr/>
        </p:nvSpPr>
        <p:spPr>
          <a:xfrm>
            <a:off x="165085" y="3805015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Developer </a:t>
            </a:r>
          </a:p>
          <a:p>
            <a:pPr algn="ctr"/>
            <a:r>
              <a:rPr lang="en-US" sz="1200" dirty="0"/>
              <a:t>Laptop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F6572F-274C-48C9-AD83-1C5F25327F61}"/>
              </a:ext>
            </a:extLst>
          </p:cNvPr>
          <p:cNvSpPr txBox="1"/>
          <p:nvPr/>
        </p:nvSpPr>
        <p:spPr>
          <a:xfrm>
            <a:off x="9230015" y="3922416"/>
            <a:ext cx="159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Conditional Access to Private IP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957ED6C-0A67-84E8-2445-87178B752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807" y="5158079"/>
            <a:ext cx="1212299" cy="8892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751CC4-FB40-6144-94C0-1D8BF11C4747}"/>
              </a:ext>
            </a:extLst>
          </p:cNvPr>
          <p:cNvCxnSpPr>
            <a:cxnSpLocks/>
          </p:cNvCxnSpPr>
          <p:nvPr/>
        </p:nvCxnSpPr>
        <p:spPr>
          <a:xfrm>
            <a:off x="2301608" y="4512655"/>
            <a:ext cx="808819" cy="95723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C0F708-D13D-3DB7-EDC2-BD9FB7C7A5EE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4529486" y="4856294"/>
            <a:ext cx="1686692" cy="79988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CB96CC8-6DBE-6CA4-4139-2B65A6FDCE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856"/>
          <a:stretch/>
        </p:blipFill>
        <p:spPr>
          <a:xfrm>
            <a:off x="7462102" y="1634659"/>
            <a:ext cx="4459724" cy="837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4" descr="Virtual Network Pricing | Microsoft Azure">
            <a:extLst>
              <a:ext uri="{FF2B5EF4-FFF2-40B4-BE49-F238E27FC236}">
                <a16:creationId xmlns:a16="http://schemas.microsoft.com/office/drawing/2014/main" id="{04B7527F-F145-F7FC-BACA-EFCF565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68" y="3284646"/>
            <a:ext cx="516247" cy="2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Azure Portal (@AzurePortal) / Twitter">
            <a:extLst>
              <a:ext uri="{FF2B5EF4-FFF2-40B4-BE49-F238E27FC236}">
                <a16:creationId xmlns:a16="http://schemas.microsoft.com/office/drawing/2014/main" id="{5E6F04A2-12B9-3176-11E7-FFCA0BFDE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6531" y="1979792"/>
            <a:ext cx="596846" cy="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2E6E88BF-71E3-1989-7025-6F69742A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00" b="94556" l="10000" r="90000">
                        <a14:foregroundMark x1="50583" y1="85667" x2="50583" y2="87111"/>
                        <a14:foregroundMark x1="16083" y1="60444" x2="16083" y2="60444"/>
                        <a14:foregroundMark x1="36917" y1="9444" x2="36917" y2="9444"/>
                        <a14:foregroundMark x1="39167" y1="91667" x2="39167" y2="91667"/>
                        <a14:foregroundMark x1="34500" y1="92556" x2="34500" y2="92556"/>
                        <a14:foregroundMark x1="51333" y1="92556" x2="51333" y2="92556"/>
                        <a14:foregroundMark x1="49417" y1="92556" x2="59333" y2="92556"/>
                        <a14:foregroundMark x1="68750" y1="93333" x2="53417" y2="93333"/>
                        <a14:foregroundMark x1="39167" y1="94556" x2="36333" y2="94111"/>
                        <a14:foregroundMark x1="50000" y1="85889" x2="51333" y2="7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78" y="4398239"/>
            <a:ext cx="1221480" cy="9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Azure DevOps - what is it &amp; why do you need it?TechMobius">
            <a:extLst>
              <a:ext uri="{FF2B5EF4-FFF2-40B4-BE49-F238E27FC236}">
                <a16:creationId xmlns:a16="http://schemas.microsoft.com/office/drawing/2014/main" id="{8AF6D2DC-B644-7F28-14A6-B74122BE1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24" b="100000" l="0" r="100000">
                        <a14:foregroundMark x1="10174" y1="52645" x2="9181" y2="42317"/>
                        <a14:foregroundMark x1="46154" y1="9824" x2="46154" y2="9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8186" y="4416166"/>
            <a:ext cx="814390" cy="8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B26E31B-B962-892E-4A51-4BBE91717221}"/>
              </a:ext>
            </a:extLst>
          </p:cNvPr>
          <p:cNvSpPr txBox="1"/>
          <p:nvPr/>
        </p:nvSpPr>
        <p:spPr>
          <a:xfrm>
            <a:off x="9367653" y="5248841"/>
            <a:ext cx="141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DevOps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70E0A-C1A8-8146-F656-63309DFC34CB}"/>
              </a:ext>
            </a:extLst>
          </p:cNvPr>
          <p:cNvSpPr txBox="1"/>
          <p:nvPr/>
        </p:nvSpPr>
        <p:spPr>
          <a:xfrm>
            <a:off x="3014136" y="6047078"/>
            <a:ext cx="170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Authentication -02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Azure Active Directory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B2569-5FAD-D4DB-8E56-0FB3FFB1D438}"/>
              </a:ext>
            </a:extLst>
          </p:cNvPr>
          <p:cNvSpPr txBox="1"/>
          <p:nvPr/>
        </p:nvSpPr>
        <p:spPr>
          <a:xfrm>
            <a:off x="3123909" y="3653221"/>
            <a:ext cx="14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Authentication -01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Azure Certificates</a:t>
            </a:r>
          </a:p>
        </p:txBody>
      </p:sp>
      <p:pic>
        <p:nvPicPr>
          <p:cNvPr id="2" name="Picture 6" descr="Microsoft Authenticator – Apps on Google Play">
            <a:extLst>
              <a:ext uri="{FF2B5EF4-FFF2-40B4-BE49-F238E27FC236}">
                <a16:creationId xmlns:a16="http://schemas.microsoft.com/office/drawing/2014/main" id="{CD732EBF-7DDF-2EC9-1257-1E0889DF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88" y="4306299"/>
            <a:ext cx="538846" cy="5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EE26B-663E-A4AF-261D-062C3589300F}"/>
              </a:ext>
            </a:extLst>
          </p:cNvPr>
          <p:cNvSpPr txBox="1"/>
          <p:nvPr/>
        </p:nvSpPr>
        <p:spPr>
          <a:xfrm>
            <a:off x="3691185" y="4445499"/>
            <a:ext cx="921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MFA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BF1371-7F81-B7B7-FBCF-2FE8EC74A289}"/>
              </a:ext>
            </a:extLst>
          </p:cNvPr>
          <p:cNvCxnSpPr>
            <a:cxnSpLocks/>
          </p:cNvCxnSpPr>
          <p:nvPr/>
        </p:nvCxnSpPr>
        <p:spPr>
          <a:xfrm flipV="1">
            <a:off x="1844307" y="4886643"/>
            <a:ext cx="0" cy="63919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74483F-7AA4-2734-7FDD-689ED4A6AC3A}"/>
              </a:ext>
            </a:extLst>
          </p:cNvPr>
          <p:cNvCxnSpPr>
            <a:cxnSpLocks/>
          </p:cNvCxnSpPr>
          <p:nvPr/>
        </p:nvCxnSpPr>
        <p:spPr>
          <a:xfrm>
            <a:off x="3851404" y="4843591"/>
            <a:ext cx="0" cy="27181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mium Vector | Certificate logo icon design vector template">
            <a:extLst>
              <a:ext uri="{FF2B5EF4-FFF2-40B4-BE49-F238E27FC236}">
                <a16:creationId xmlns:a16="http://schemas.microsoft.com/office/drawing/2014/main" id="{C644323E-AA18-8F11-2D5B-100D60617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t="17417" r="28035" b="16585"/>
          <a:stretch/>
        </p:blipFill>
        <p:spPr bwMode="auto">
          <a:xfrm>
            <a:off x="3724731" y="1933588"/>
            <a:ext cx="286195" cy="35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F8F25B-8136-CF21-5E3D-774497FB084D}"/>
              </a:ext>
            </a:extLst>
          </p:cNvPr>
          <p:cNvSpPr txBox="1"/>
          <p:nvPr/>
        </p:nvSpPr>
        <p:spPr>
          <a:xfrm>
            <a:off x="3966390" y="1953793"/>
            <a:ext cx="1132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 Certificate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91B5A8-B698-771D-1DA1-748731E1C7DE}"/>
              </a:ext>
            </a:extLst>
          </p:cNvPr>
          <p:cNvCxnSpPr>
            <a:cxnSpLocks/>
          </p:cNvCxnSpPr>
          <p:nvPr/>
        </p:nvCxnSpPr>
        <p:spPr>
          <a:xfrm flipV="1">
            <a:off x="3776391" y="2321848"/>
            <a:ext cx="0" cy="283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722936-315A-F500-4E02-FDBB5DAC6DC3}"/>
              </a:ext>
            </a:extLst>
          </p:cNvPr>
          <p:cNvCxnSpPr>
            <a:cxnSpLocks/>
          </p:cNvCxnSpPr>
          <p:nvPr/>
        </p:nvCxnSpPr>
        <p:spPr>
          <a:xfrm>
            <a:off x="3898722" y="2321848"/>
            <a:ext cx="0" cy="3013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04857E-74E4-ECAD-E8D1-EAE9E018D267}"/>
              </a:ext>
            </a:extLst>
          </p:cNvPr>
          <p:cNvSpPr txBox="1"/>
          <p:nvPr/>
        </p:nvSpPr>
        <p:spPr>
          <a:xfrm>
            <a:off x="1344344" y="2229912"/>
            <a:ext cx="113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Root &amp; Child Certificates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9BFB56-E6AE-C61A-91A7-8D903348F9DC}"/>
              </a:ext>
            </a:extLst>
          </p:cNvPr>
          <p:cNvCxnSpPr>
            <a:cxnSpLocks/>
          </p:cNvCxnSpPr>
          <p:nvPr/>
        </p:nvCxnSpPr>
        <p:spPr>
          <a:xfrm>
            <a:off x="1844307" y="2691577"/>
            <a:ext cx="0" cy="6582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4CF1B01-F6DA-2ACD-6D53-5203604B9ACF}"/>
              </a:ext>
            </a:extLst>
          </p:cNvPr>
          <p:cNvSpPr txBox="1"/>
          <p:nvPr/>
        </p:nvSpPr>
        <p:spPr>
          <a:xfrm>
            <a:off x="1254824" y="5535852"/>
            <a:ext cx="1132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Azure VPN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C1C16F-AC81-971C-7A6C-4F5F371950D3}"/>
              </a:ext>
            </a:extLst>
          </p:cNvPr>
          <p:cNvCxnSpPr>
            <a:cxnSpLocks/>
          </p:cNvCxnSpPr>
          <p:nvPr/>
        </p:nvCxnSpPr>
        <p:spPr>
          <a:xfrm flipH="1" flipV="1">
            <a:off x="3724731" y="4843591"/>
            <a:ext cx="0" cy="27181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DBFDA0-1C36-1A58-2292-949B24CE64A5}"/>
              </a:ext>
            </a:extLst>
          </p:cNvPr>
          <p:cNvSpPr txBox="1"/>
          <p:nvPr/>
        </p:nvSpPr>
        <p:spPr>
          <a:xfrm>
            <a:off x="234842" y="952129"/>
            <a:ext cx="11322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Google Sans"/>
              </a:rPr>
              <a:t>A Point-to-Site (P2S) VPN connection helps to create a secure connection tunnel to your virtual network (VNet) from an individual client computer device. P2S VPN is established by initiating it from the client’s computer device.</a:t>
            </a:r>
          </a:p>
        </p:txBody>
      </p:sp>
    </p:spTree>
    <p:extLst>
      <p:ext uri="{BB962C8B-B14F-4D97-AF65-F5344CB8AC3E}">
        <p14:creationId xmlns:p14="http://schemas.microsoft.com/office/powerpoint/2010/main" val="30428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6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FFD35-76F6-B1CB-5234-2F343AE98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4" y="660400"/>
            <a:ext cx="6715068" cy="276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47C2C-03E2-0F0E-2588-EFCBF896F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7" y="3532516"/>
            <a:ext cx="7186043" cy="32190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F95AD-833D-FEA6-D4B7-361EB2DDAC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4982" y="3543779"/>
            <a:ext cx="2040724" cy="2173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207D9-F91E-5143-67A8-0B981F881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76" y="1292524"/>
            <a:ext cx="4140334" cy="1914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26B00C-C21E-AD63-77D1-4F85DAEB2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626" y="4856672"/>
            <a:ext cx="2066316" cy="17204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FB11B5-A28C-9A0B-DB5E-2BFA8D4714A1}"/>
              </a:ext>
            </a:extLst>
          </p:cNvPr>
          <p:cNvSpPr/>
          <p:nvPr/>
        </p:nvSpPr>
        <p:spPr>
          <a:xfrm>
            <a:off x="4938654" y="2441275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D1FD5C-FC47-D3CB-920D-EA16FC302C62}"/>
              </a:ext>
            </a:extLst>
          </p:cNvPr>
          <p:cNvSpPr/>
          <p:nvPr/>
        </p:nvSpPr>
        <p:spPr>
          <a:xfrm>
            <a:off x="5451894" y="3670780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19E87E-FED7-0BEE-604C-3F7E0B5C1654}"/>
              </a:ext>
            </a:extLst>
          </p:cNvPr>
          <p:cNvSpPr/>
          <p:nvPr/>
        </p:nvSpPr>
        <p:spPr>
          <a:xfrm>
            <a:off x="10666997" y="2340633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9677B8-0E7E-754B-32ED-AB34DBB56EB1}"/>
              </a:ext>
            </a:extLst>
          </p:cNvPr>
          <p:cNvSpPr/>
          <p:nvPr/>
        </p:nvSpPr>
        <p:spPr>
          <a:xfrm>
            <a:off x="8146192" y="5801264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08A845-834C-8F6F-B8C0-2F09FD300420}"/>
              </a:ext>
            </a:extLst>
          </p:cNvPr>
          <p:cNvSpPr/>
          <p:nvPr/>
        </p:nvSpPr>
        <p:spPr>
          <a:xfrm>
            <a:off x="10687091" y="4183812"/>
            <a:ext cx="724619" cy="672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" name="Google Shape;51;p13">
            <a:extLst>
              <a:ext uri="{FF2B5EF4-FFF2-40B4-BE49-F238E27FC236}">
                <a16:creationId xmlns:a16="http://schemas.microsoft.com/office/drawing/2014/main" id="{5AA3DE3C-8E1E-29B7-30C0-3D7C91D70F9C}"/>
              </a:ext>
            </a:extLst>
          </p:cNvPr>
          <p:cNvSpPr txBox="1"/>
          <p:nvPr/>
        </p:nvSpPr>
        <p:spPr>
          <a:xfrm>
            <a:off x="4123495" y="116225"/>
            <a:ext cx="3381416" cy="7496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Roboto"/>
                <a:ea typeface="Roboto"/>
                <a:cs typeface="Roboto"/>
                <a:sym typeface="Roboto"/>
              </a:rPr>
              <a:t>Azure Certificate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F1DFE9-F2E3-FB7C-9E4E-A62AB60D5F3F}"/>
              </a:ext>
            </a:extLst>
          </p:cNvPr>
          <p:cNvSpPr/>
          <p:nvPr/>
        </p:nvSpPr>
        <p:spPr>
          <a:xfrm>
            <a:off x="2147977" y="1983581"/>
            <a:ext cx="4192438" cy="261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3453"/>
      </p:ext>
    </p:extLst>
  </p:cSld>
  <p:clrMapOvr>
    <a:masterClrMapping/>
  </p:clrMapOvr>
</p:sld>
</file>

<file path=ppt/theme/theme1.xml><?xml version="1.0" encoding="utf-8"?>
<a:theme xmlns:a="http://schemas.openxmlformats.org/drawingml/2006/main" name="Version 3: Futura PT Font">
  <a:themeElements>
    <a:clrScheme name="ainfinity">
      <a:dk1>
        <a:srgbClr val="1B2032"/>
      </a:dk1>
      <a:lt1>
        <a:sysClr val="window" lastClr="FFFFFF"/>
      </a:lt1>
      <a:dk2>
        <a:srgbClr val="096DC4"/>
      </a:dk2>
      <a:lt2>
        <a:srgbClr val="E7E6E6"/>
      </a:lt2>
      <a:accent1>
        <a:srgbClr val="26A1DA"/>
      </a:accent1>
      <a:accent2>
        <a:srgbClr val="E4821B"/>
      </a:accent2>
      <a:accent3>
        <a:srgbClr val="A5A5A5"/>
      </a:accent3>
      <a:accent4>
        <a:srgbClr val="44BA81"/>
      </a:accent4>
      <a:accent5>
        <a:srgbClr val="3385B7"/>
      </a:accent5>
      <a:accent6>
        <a:srgbClr val="FF6186"/>
      </a:accent6>
      <a:hlink>
        <a:srgbClr val="C57220"/>
      </a:hlink>
      <a:folHlink>
        <a:srgbClr val="184085"/>
      </a:folHlink>
    </a:clrScheme>
    <a:fontScheme name="Avenir">
      <a:majorFont>
        <a:latin typeface="Avenir Next LT Pro Medium"/>
        <a:ea typeface=""/>
        <a:cs typeface=""/>
      </a:majorFont>
      <a:minorFont>
        <a:latin typeface="Avenir 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1DFB9697C5884CB85BA3466F9CE478" ma:contentTypeVersion="3" ma:contentTypeDescription="Create a new document." ma:contentTypeScope="" ma:versionID="5a2c60ac3b172549be02772b917ceccc">
  <xsd:schema xmlns:xsd="http://www.w3.org/2001/XMLSchema" xmlns:xs="http://www.w3.org/2001/XMLSchema" xmlns:p="http://schemas.microsoft.com/office/2006/metadata/properties" xmlns:ns2="7f48d683-173a-4561-9af8-4eb13536e83b" targetNamespace="http://schemas.microsoft.com/office/2006/metadata/properties" ma:root="true" ma:fieldsID="41f614f468ab91523ffcb2d4ee90a7db" ns2:_="">
    <xsd:import namespace="7f48d683-173a-4561-9af8-4eb13536e8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8d683-173a-4561-9af8-4eb13536e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AC9A1A-FE09-4AD4-9DF2-EBEB556A3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0D6D7E-EBF9-4B4B-BE5E-EE6ABB9B59A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192343-95BD-4898-AC31-C8E748FAE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8d683-173a-4561-9af8-4eb13536e8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18343</TotalTime>
  <Words>412</Words>
  <Application>Microsoft Office PowerPoint</Application>
  <PresentationFormat>Widescreen</PresentationFormat>
  <Paragraphs>120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</vt:lpstr>
      <vt:lpstr>Calibri</vt:lpstr>
      <vt:lpstr>Bell MT</vt:lpstr>
      <vt:lpstr>Avenir Next LT Pro Regular</vt:lpstr>
      <vt:lpstr>Fira Sans Extra Condensed SemiBold</vt:lpstr>
      <vt:lpstr>Avenir Next LT Pro Medium</vt:lpstr>
      <vt:lpstr>Google Sans</vt:lpstr>
      <vt:lpstr>Arial</vt:lpstr>
      <vt:lpstr>Version 3: Futura PT Font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Atlas Systems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subject/>
  <dc:creator>Kaarthick S</dc:creator>
  <cp:keywords/>
  <dc:description/>
  <cp:lastModifiedBy>Irfan Awati</cp:lastModifiedBy>
  <cp:revision>1021</cp:revision>
  <cp:lastPrinted>2020-09-18T19:34:15Z</cp:lastPrinted>
  <dcterms:created xsi:type="dcterms:W3CDTF">2019-05-08T04:03:55Z</dcterms:created>
  <dcterms:modified xsi:type="dcterms:W3CDTF">2023-06-12T04:45:48Z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0x010100721DFB9697C5884CB85BA3466F9CE478</vt:lpwstr>
  </property>
</Properties>
</file>